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88" r:id="rId3"/>
    <p:sldId id="294" r:id="rId4"/>
    <p:sldId id="290" r:id="rId5"/>
    <p:sldId id="297" r:id="rId6"/>
    <p:sldId id="296" r:id="rId7"/>
    <p:sldId id="291" r:id="rId8"/>
    <p:sldId id="298" r:id="rId9"/>
    <p:sldId id="293" r:id="rId10"/>
    <p:sldId id="289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55021C4-4584-47EB-B6F5-923C69DAF6F3}">
          <p14:sldIdLst>
            <p14:sldId id="287"/>
            <p14:sldId id="288"/>
            <p14:sldId id="294"/>
            <p14:sldId id="290"/>
            <p14:sldId id="297"/>
            <p14:sldId id="296"/>
            <p14:sldId id="291"/>
            <p14:sldId id="298"/>
            <p14:sldId id="29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5636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orient="horz" pos="396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pos="4830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387" y="67"/>
      </p:cViewPr>
      <p:guideLst>
        <p:guide orient="horz" pos="4020"/>
        <p:guide pos="380"/>
        <p:guide pos="5636"/>
        <p:guide orient="horz" pos="981"/>
        <p:guide orient="horz" pos="1321"/>
        <p:guide orient="horz" pos="396"/>
        <p:guide orient="horz" pos="164"/>
        <p:guide pos="4830"/>
        <p:guide orient="horz" pos="4156"/>
        <p:guide orient="horz" pos="2160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61B6-EEAE-45CF-BC26-93497CBA11EE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0F7A7-DA63-4A74-9242-8131DBB6E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987410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BED36C-5960-48EB-A283-4AF38C7BA0A5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987410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D9FD24-A382-42EA-92A8-5177F8A191AF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90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bi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987410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44FAC-9895-4BAB-B00A-818C454E16CC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25" y="263758"/>
            <a:ext cx="128669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33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54225"/>
            <a:ext cx="6458741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BA91-6427-4B75-A109-F62270945E19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5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54225"/>
            <a:ext cx="6458741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985D5F-AF4D-4B2F-ABAD-745A6DBEB955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72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54225"/>
            <a:ext cx="6458741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557C22-1542-490E-A4A4-8BB8EA2F367C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8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16125"/>
            <a:ext cx="5002476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6AEB1F-B2E9-4D7E-A426-683DEBBB5C1E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06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16125"/>
            <a:ext cx="5002477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6ED73A-3DB2-422B-9CA9-CF6A1F3A815E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17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16125"/>
            <a:ext cx="5002477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1729D6-5104-46D4-8FF4-73BB7FBE01C2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20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end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CD89-0243-462B-8542-D1CC1279D327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Gendiatur, que reiunt explabo.  Ut asinctiis de vollaccab isUnt et eos quatiandandi dellecu lluptiist</a:t>
            </a:r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4FA1-2EE7-4CE8-B327-5939691C84DB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B8E1B5-D8C9-47B6-BDCF-2B8992474E8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7" y="215900"/>
            <a:ext cx="2023110" cy="50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9017"/>
          <a:stretch/>
        </p:blipFill>
        <p:spPr>
          <a:xfrm>
            <a:off x="193729" y="266700"/>
            <a:ext cx="8756546" cy="637351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1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93729" y="266700"/>
            <a:ext cx="8756546" cy="6343650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22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93729" y="266700"/>
            <a:ext cx="8756546" cy="6343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93729" y="266700"/>
            <a:ext cx="8756546" cy="634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4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6" y="2059818"/>
            <a:ext cx="4824677" cy="4307418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FF8-A9AB-4ECE-BD22-015C6EA7BCCA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16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8" y="2059818"/>
            <a:ext cx="3498056" cy="43219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186-11D1-493F-B1DF-9D2A239EE9D6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608514" y="2097090"/>
            <a:ext cx="4337469" cy="4284663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0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8" y="2059818"/>
            <a:ext cx="3834075" cy="4321932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7A8-1256-4B3D-985C-65275CEB08F4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608514" y="2097088"/>
            <a:ext cx="4337469" cy="428466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0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7" y="2059818"/>
            <a:ext cx="3920068" cy="43219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EBDA-8880-4E4E-90F1-3CBF2CED0CD2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4608514" y="2060578"/>
            <a:ext cx="4337469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01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BBD9-EE2B-435B-8DA0-E585B756EBDC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09600" y="1633152"/>
            <a:ext cx="8343900" cy="344757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602458" y="2059818"/>
            <a:ext cx="8227481" cy="4307418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BF28-3962-486A-AC88-995557FC034E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09600" y="1633152"/>
            <a:ext cx="8343900" cy="344757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602457" y="2059818"/>
            <a:ext cx="3920068" cy="4321932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sv-SE"/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5"/>
          </p:nvPr>
        </p:nvSpPr>
        <p:spPr>
          <a:xfrm>
            <a:off x="4608514" y="2060578"/>
            <a:ext cx="4337469" cy="432117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614876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8C520-761D-466F-978F-A4AC929A9275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2457" y="756949"/>
            <a:ext cx="8343526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2457" y="2059818"/>
            <a:ext cx="8343526" cy="4307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888582" y="6562725"/>
            <a:ext cx="20574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</a:defRPr>
            </a:lvl1pPr>
          </a:lstStyle>
          <a:p>
            <a:fld id="{0389CD89-0243-462B-8542-D1CC1279D327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07217" y="6400800"/>
            <a:ext cx="2448000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accent6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88582" y="6391276"/>
            <a:ext cx="20574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7679268" y="264021"/>
            <a:ext cx="1266716" cy="372428"/>
            <a:chOff x="6766" y="132"/>
            <a:chExt cx="673" cy="20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66" y="132"/>
              <a:ext cx="67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265" y="160"/>
              <a:ext cx="174" cy="174"/>
            </a:xfrm>
            <a:custGeom>
              <a:avLst/>
              <a:gdLst>
                <a:gd name="T0" fmla="*/ 35 w 174"/>
                <a:gd name="T1" fmla="*/ 136 h 174"/>
                <a:gd name="T2" fmla="*/ 87 w 174"/>
                <a:gd name="T3" fmla="*/ 83 h 174"/>
                <a:gd name="T4" fmla="*/ 139 w 174"/>
                <a:gd name="T5" fmla="*/ 136 h 174"/>
                <a:gd name="T6" fmla="*/ 139 w 174"/>
                <a:gd name="T7" fmla="*/ 153 h 174"/>
                <a:gd name="T8" fmla="*/ 35 w 174"/>
                <a:gd name="T9" fmla="*/ 153 h 174"/>
                <a:gd name="T10" fmla="*/ 35 w 174"/>
                <a:gd name="T11" fmla="*/ 136 h 174"/>
                <a:gd name="T12" fmla="*/ 22 w 174"/>
                <a:gd name="T13" fmla="*/ 15 h 174"/>
                <a:gd name="T14" fmla="*/ 63 w 174"/>
                <a:gd name="T15" fmla="*/ 59 h 174"/>
                <a:gd name="T16" fmla="*/ 0 w 174"/>
                <a:gd name="T17" fmla="*/ 59 h 174"/>
                <a:gd name="T18" fmla="*/ 0 w 174"/>
                <a:gd name="T19" fmla="*/ 78 h 174"/>
                <a:gd name="T20" fmla="*/ 63 w 174"/>
                <a:gd name="T21" fmla="*/ 78 h 174"/>
                <a:gd name="T22" fmla="*/ 15 w 174"/>
                <a:gd name="T23" fmla="*/ 127 h 174"/>
                <a:gd name="T24" fmla="*/ 15 w 174"/>
                <a:gd name="T25" fmla="*/ 174 h 174"/>
                <a:gd name="T26" fmla="*/ 159 w 174"/>
                <a:gd name="T27" fmla="*/ 174 h 174"/>
                <a:gd name="T28" fmla="*/ 159 w 174"/>
                <a:gd name="T29" fmla="*/ 127 h 174"/>
                <a:gd name="T30" fmla="*/ 111 w 174"/>
                <a:gd name="T31" fmla="*/ 78 h 174"/>
                <a:gd name="T32" fmla="*/ 174 w 174"/>
                <a:gd name="T33" fmla="*/ 78 h 174"/>
                <a:gd name="T34" fmla="*/ 174 w 174"/>
                <a:gd name="T35" fmla="*/ 59 h 174"/>
                <a:gd name="T36" fmla="*/ 111 w 174"/>
                <a:gd name="T37" fmla="*/ 59 h 174"/>
                <a:gd name="T38" fmla="*/ 152 w 174"/>
                <a:gd name="T39" fmla="*/ 15 h 174"/>
                <a:gd name="T40" fmla="*/ 137 w 174"/>
                <a:gd name="T41" fmla="*/ 2 h 174"/>
                <a:gd name="T42" fmla="*/ 87 w 174"/>
                <a:gd name="T43" fmla="*/ 53 h 174"/>
                <a:gd name="T44" fmla="*/ 37 w 174"/>
                <a:gd name="T45" fmla="*/ 0 h 174"/>
                <a:gd name="T46" fmla="*/ 22 w 174"/>
                <a:gd name="T47" fmla="*/ 1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74">
                  <a:moveTo>
                    <a:pt x="35" y="136"/>
                  </a:moveTo>
                  <a:lnTo>
                    <a:pt x="87" y="83"/>
                  </a:lnTo>
                  <a:lnTo>
                    <a:pt x="139" y="136"/>
                  </a:lnTo>
                  <a:lnTo>
                    <a:pt x="139" y="153"/>
                  </a:lnTo>
                  <a:lnTo>
                    <a:pt x="35" y="153"/>
                  </a:lnTo>
                  <a:lnTo>
                    <a:pt x="35" y="136"/>
                  </a:lnTo>
                  <a:close/>
                  <a:moveTo>
                    <a:pt x="22" y="15"/>
                  </a:moveTo>
                  <a:lnTo>
                    <a:pt x="63" y="59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63" y="78"/>
                  </a:lnTo>
                  <a:lnTo>
                    <a:pt x="15" y="127"/>
                  </a:lnTo>
                  <a:lnTo>
                    <a:pt x="15" y="174"/>
                  </a:lnTo>
                  <a:lnTo>
                    <a:pt x="159" y="174"/>
                  </a:lnTo>
                  <a:lnTo>
                    <a:pt x="159" y="127"/>
                  </a:lnTo>
                  <a:lnTo>
                    <a:pt x="111" y="78"/>
                  </a:lnTo>
                  <a:lnTo>
                    <a:pt x="174" y="78"/>
                  </a:lnTo>
                  <a:lnTo>
                    <a:pt x="174" y="59"/>
                  </a:lnTo>
                  <a:lnTo>
                    <a:pt x="111" y="59"/>
                  </a:lnTo>
                  <a:lnTo>
                    <a:pt x="152" y="15"/>
                  </a:lnTo>
                  <a:lnTo>
                    <a:pt x="137" y="2"/>
                  </a:lnTo>
                  <a:lnTo>
                    <a:pt x="87" y="53"/>
                  </a:lnTo>
                  <a:lnTo>
                    <a:pt x="37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332" y="134"/>
              <a:ext cx="40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7141" y="247"/>
              <a:ext cx="83" cy="89"/>
            </a:xfrm>
            <a:custGeom>
              <a:avLst/>
              <a:gdLst>
                <a:gd name="T0" fmla="*/ 22 w 45"/>
                <a:gd name="T1" fmla="*/ 38 h 47"/>
                <a:gd name="T2" fmla="*/ 32 w 45"/>
                <a:gd name="T3" fmla="*/ 23 h 47"/>
                <a:gd name="T4" fmla="*/ 22 w 45"/>
                <a:gd name="T5" fmla="*/ 9 h 47"/>
                <a:gd name="T6" fmla="*/ 12 w 45"/>
                <a:gd name="T7" fmla="*/ 23 h 47"/>
                <a:gd name="T8" fmla="*/ 22 w 45"/>
                <a:gd name="T9" fmla="*/ 38 h 47"/>
                <a:gd name="T10" fmla="*/ 22 w 45"/>
                <a:gd name="T11" fmla="*/ 0 h 47"/>
                <a:gd name="T12" fmla="*/ 45 w 45"/>
                <a:gd name="T13" fmla="*/ 23 h 47"/>
                <a:gd name="T14" fmla="*/ 22 w 45"/>
                <a:gd name="T15" fmla="*/ 47 h 47"/>
                <a:gd name="T16" fmla="*/ 0 w 45"/>
                <a:gd name="T17" fmla="*/ 23 h 47"/>
                <a:gd name="T18" fmla="*/ 22 w 45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7">
                  <a:moveTo>
                    <a:pt x="22" y="38"/>
                  </a:moveTo>
                  <a:cubicBezTo>
                    <a:pt x="30" y="38"/>
                    <a:pt x="32" y="31"/>
                    <a:pt x="32" y="23"/>
                  </a:cubicBezTo>
                  <a:cubicBezTo>
                    <a:pt x="32" y="16"/>
                    <a:pt x="30" y="9"/>
                    <a:pt x="22" y="9"/>
                  </a:cubicBezTo>
                  <a:cubicBezTo>
                    <a:pt x="15" y="9"/>
                    <a:pt x="12" y="16"/>
                    <a:pt x="12" y="23"/>
                  </a:cubicBezTo>
                  <a:cubicBezTo>
                    <a:pt x="12" y="31"/>
                    <a:pt x="15" y="38"/>
                    <a:pt x="22" y="38"/>
                  </a:cubicBezTo>
                  <a:moveTo>
                    <a:pt x="22" y="0"/>
                  </a:moveTo>
                  <a:cubicBezTo>
                    <a:pt x="37" y="0"/>
                    <a:pt x="45" y="9"/>
                    <a:pt x="45" y="23"/>
                  </a:cubicBezTo>
                  <a:cubicBezTo>
                    <a:pt x="45" y="38"/>
                    <a:pt x="37" y="47"/>
                    <a:pt x="22" y="47"/>
                  </a:cubicBezTo>
                  <a:cubicBezTo>
                    <a:pt x="8" y="47"/>
                    <a:pt x="0" y="38"/>
                    <a:pt x="0" y="23"/>
                  </a:cubicBezTo>
                  <a:cubicBezTo>
                    <a:pt x="0" y="9"/>
                    <a:pt x="8" y="0"/>
                    <a:pt x="2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053" y="247"/>
              <a:ext cx="73" cy="89"/>
            </a:xfrm>
            <a:custGeom>
              <a:avLst/>
              <a:gdLst>
                <a:gd name="T0" fmla="*/ 26 w 39"/>
                <a:gd name="T1" fmla="*/ 0 h 47"/>
                <a:gd name="T2" fmla="*/ 39 w 39"/>
                <a:gd name="T3" fmla="*/ 2 h 47"/>
                <a:gd name="T4" fmla="*/ 38 w 39"/>
                <a:gd name="T5" fmla="*/ 12 h 47"/>
                <a:gd name="T6" fmla="*/ 26 w 39"/>
                <a:gd name="T7" fmla="*/ 9 h 47"/>
                <a:gd name="T8" fmla="*/ 12 w 39"/>
                <a:gd name="T9" fmla="*/ 23 h 47"/>
                <a:gd name="T10" fmla="*/ 27 w 39"/>
                <a:gd name="T11" fmla="*/ 38 h 47"/>
                <a:gd name="T12" fmla="*/ 38 w 39"/>
                <a:gd name="T13" fmla="*/ 35 h 47"/>
                <a:gd name="T14" fmla="*/ 39 w 39"/>
                <a:gd name="T15" fmla="*/ 45 h 47"/>
                <a:gd name="T16" fmla="*/ 26 w 39"/>
                <a:gd name="T17" fmla="*/ 47 h 47"/>
                <a:gd name="T18" fmla="*/ 0 w 39"/>
                <a:gd name="T19" fmla="*/ 23 h 47"/>
                <a:gd name="T20" fmla="*/ 26 w 39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7">
                  <a:moveTo>
                    <a:pt x="26" y="0"/>
                  </a:moveTo>
                  <a:cubicBezTo>
                    <a:pt x="30" y="0"/>
                    <a:pt x="34" y="1"/>
                    <a:pt x="39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0"/>
                    <a:pt x="30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32"/>
                    <a:pt x="18" y="38"/>
                    <a:pt x="27" y="38"/>
                  </a:cubicBezTo>
                  <a:cubicBezTo>
                    <a:pt x="31" y="38"/>
                    <a:pt x="35" y="37"/>
                    <a:pt x="38" y="3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5" y="46"/>
                    <a:pt x="31" y="47"/>
                    <a:pt x="26" y="47"/>
                  </a:cubicBezTo>
                  <a:cubicBezTo>
                    <a:pt x="13" y="47"/>
                    <a:pt x="0" y="41"/>
                    <a:pt x="0" y="23"/>
                  </a:cubicBezTo>
                  <a:cubicBezTo>
                    <a:pt x="0" y="8"/>
                    <a:pt x="11" y="0"/>
                    <a:pt x="2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977" y="249"/>
              <a:ext cx="58" cy="85"/>
            </a:xfrm>
            <a:custGeom>
              <a:avLst/>
              <a:gdLst>
                <a:gd name="T0" fmla="*/ 0 w 58"/>
                <a:gd name="T1" fmla="*/ 0 h 85"/>
                <a:gd name="T2" fmla="*/ 0 w 58"/>
                <a:gd name="T3" fmla="*/ 85 h 85"/>
                <a:gd name="T4" fmla="*/ 58 w 58"/>
                <a:gd name="T5" fmla="*/ 85 h 85"/>
                <a:gd name="T6" fmla="*/ 58 w 58"/>
                <a:gd name="T7" fmla="*/ 68 h 85"/>
                <a:gd name="T8" fmla="*/ 21 w 58"/>
                <a:gd name="T9" fmla="*/ 68 h 85"/>
                <a:gd name="T10" fmla="*/ 21 w 58"/>
                <a:gd name="T11" fmla="*/ 49 h 85"/>
                <a:gd name="T12" fmla="*/ 54 w 58"/>
                <a:gd name="T13" fmla="*/ 49 h 85"/>
                <a:gd name="T14" fmla="*/ 54 w 58"/>
                <a:gd name="T15" fmla="*/ 32 h 85"/>
                <a:gd name="T16" fmla="*/ 21 w 58"/>
                <a:gd name="T17" fmla="*/ 32 h 85"/>
                <a:gd name="T18" fmla="*/ 21 w 58"/>
                <a:gd name="T19" fmla="*/ 15 h 85"/>
                <a:gd name="T20" fmla="*/ 58 w 58"/>
                <a:gd name="T21" fmla="*/ 15 h 85"/>
                <a:gd name="T22" fmla="*/ 58 w 58"/>
                <a:gd name="T23" fmla="*/ 0 h 85"/>
                <a:gd name="T24" fmla="*/ 0 w 5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5">
                  <a:moveTo>
                    <a:pt x="0" y="0"/>
                  </a:moveTo>
                  <a:lnTo>
                    <a:pt x="0" y="85"/>
                  </a:lnTo>
                  <a:lnTo>
                    <a:pt x="58" y="85"/>
                  </a:lnTo>
                  <a:lnTo>
                    <a:pt x="58" y="68"/>
                  </a:lnTo>
                  <a:lnTo>
                    <a:pt x="21" y="68"/>
                  </a:lnTo>
                  <a:lnTo>
                    <a:pt x="21" y="49"/>
                  </a:lnTo>
                  <a:lnTo>
                    <a:pt x="54" y="49"/>
                  </a:lnTo>
                  <a:lnTo>
                    <a:pt x="54" y="32"/>
                  </a:lnTo>
                  <a:lnTo>
                    <a:pt x="21" y="32"/>
                  </a:lnTo>
                  <a:lnTo>
                    <a:pt x="21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842" y="249"/>
              <a:ext cx="117" cy="85"/>
            </a:xfrm>
            <a:custGeom>
              <a:avLst/>
              <a:gdLst>
                <a:gd name="T0" fmla="*/ 96 w 117"/>
                <a:gd name="T1" fmla="*/ 0 h 85"/>
                <a:gd name="T2" fmla="*/ 85 w 117"/>
                <a:gd name="T3" fmla="*/ 64 h 85"/>
                <a:gd name="T4" fmla="*/ 72 w 117"/>
                <a:gd name="T5" fmla="*/ 0 h 85"/>
                <a:gd name="T6" fmla="*/ 45 w 117"/>
                <a:gd name="T7" fmla="*/ 0 h 85"/>
                <a:gd name="T8" fmla="*/ 35 w 117"/>
                <a:gd name="T9" fmla="*/ 64 h 85"/>
                <a:gd name="T10" fmla="*/ 33 w 117"/>
                <a:gd name="T11" fmla="*/ 64 h 85"/>
                <a:gd name="T12" fmla="*/ 24 w 117"/>
                <a:gd name="T13" fmla="*/ 0 h 85"/>
                <a:gd name="T14" fmla="*/ 0 w 117"/>
                <a:gd name="T15" fmla="*/ 0 h 85"/>
                <a:gd name="T16" fmla="*/ 19 w 117"/>
                <a:gd name="T17" fmla="*/ 85 h 85"/>
                <a:gd name="T18" fmla="*/ 48 w 117"/>
                <a:gd name="T19" fmla="*/ 85 h 85"/>
                <a:gd name="T20" fmla="*/ 59 w 117"/>
                <a:gd name="T21" fmla="*/ 19 h 85"/>
                <a:gd name="T22" fmla="*/ 70 w 117"/>
                <a:gd name="T23" fmla="*/ 85 h 85"/>
                <a:gd name="T24" fmla="*/ 98 w 117"/>
                <a:gd name="T25" fmla="*/ 85 h 85"/>
                <a:gd name="T26" fmla="*/ 117 w 117"/>
                <a:gd name="T27" fmla="*/ 0 h 85"/>
                <a:gd name="T28" fmla="*/ 96 w 117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85">
                  <a:moveTo>
                    <a:pt x="96" y="0"/>
                  </a:moveTo>
                  <a:lnTo>
                    <a:pt x="85" y="64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9" y="19"/>
                  </a:lnTo>
                  <a:lnTo>
                    <a:pt x="70" y="85"/>
                  </a:lnTo>
                  <a:lnTo>
                    <a:pt x="98" y="85"/>
                  </a:lnTo>
                  <a:lnTo>
                    <a:pt x="11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6766" y="247"/>
              <a:ext cx="63" cy="89"/>
            </a:xfrm>
            <a:custGeom>
              <a:avLst/>
              <a:gdLst>
                <a:gd name="T0" fmla="*/ 20 w 34"/>
                <a:gd name="T1" fmla="*/ 0 h 47"/>
                <a:gd name="T2" fmla="*/ 31 w 34"/>
                <a:gd name="T3" fmla="*/ 2 h 47"/>
                <a:gd name="T4" fmla="*/ 30 w 34"/>
                <a:gd name="T5" fmla="*/ 11 h 47"/>
                <a:gd name="T6" fmla="*/ 20 w 34"/>
                <a:gd name="T7" fmla="*/ 9 h 47"/>
                <a:gd name="T8" fmla="*/ 12 w 34"/>
                <a:gd name="T9" fmla="*/ 13 h 47"/>
                <a:gd name="T10" fmla="*/ 34 w 34"/>
                <a:gd name="T11" fmla="*/ 32 h 47"/>
                <a:gd name="T12" fmla="*/ 14 w 34"/>
                <a:gd name="T13" fmla="*/ 47 h 47"/>
                <a:gd name="T14" fmla="*/ 0 w 34"/>
                <a:gd name="T15" fmla="*/ 45 h 47"/>
                <a:gd name="T16" fmla="*/ 1 w 34"/>
                <a:gd name="T17" fmla="*/ 35 h 47"/>
                <a:gd name="T18" fmla="*/ 14 w 34"/>
                <a:gd name="T19" fmla="*/ 38 h 47"/>
                <a:gd name="T20" fmla="*/ 21 w 34"/>
                <a:gd name="T21" fmla="*/ 33 h 47"/>
                <a:gd name="T22" fmla="*/ 0 w 34"/>
                <a:gd name="T23" fmla="*/ 14 h 47"/>
                <a:gd name="T24" fmla="*/ 20 w 34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7">
                  <a:moveTo>
                    <a:pt x="20" y="0"/>
                  </a:moveTo>
                  <a:cubicBezTo>
                    <a:pt x="24" y="0"/>
                    <a:pt x="28" y="1"/>
                    <a:pt x="31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10"/>
                    <a:pt x="24" y="9"/>
                    <a:pt x="20" y="9"/>
                  </a:cubicBezTo>
                  <a:cubicBezTo>
                    <a:pt x="18" y="9"/>
                    <a:pt x="12" y="9"/>
                    <a:pt x="12" y="13"/>
                  </a:cubicBezTo>
                  <a:cubicBezTo>
                    <a:pt x="12" y="20"/>
                    <a:pt x="34" y="16"/>
                    <a:pt x="34" y="32"/>
                  </a:cubicBezTo>
                  <a:cubicBezTo>
                    <a:pt x="34" y="44"/>
                    <a:pt x="24" y="47"/>
                    <a:pt x="14" y="47"/>
                  </a:cubicBezTo>
                  <a:cubicBezTo>
                    <a:pt x="10" y="47"/>
                    <a:pt x="4" y="46"/>
                    <a:pt x="0" y="4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5" y="36"/>
                    <a:pt x="9" y="38"/>
                    <a:pt x="14" y="38"/>
                  </a:cubicBezTo>
                  <a:cubicBezTo>
                    <a:pt x="18" y="38"/>
                    <a:pt x="21" y="37"/>
                    <a:pt x="21" y="33"/>
                  </a:cubicBezTo>
                  <a:cubicBezTo>
                    <a:pt x="21" y="25"/>
                    <a:pt x="0" y="30"/>
                    <a:pt x="0" y="14"/>
                  </a:cubicBezTo>
                  <a:cubicBezTo>
                    <a:pt x="0" y="3"/>
                    <a:pt x="11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70" r:id="rId3"/>
    <p:sldLayoutId id="2147483671" r:id="rId4"/>
    <p:sldLayoutId id="2147483675" r:id="rId5"/>
    <p:sldLayoutId id="2147483672" r:id="rId6"/>
    <p:sldLayoutId id="2147483673" r:id="rId7"/>
    <p:sldLayoutId id="2147483674" r:id="rId8"/>
    <p:sldLayoutId id="2147483664" r:id="rId9"/>
    <p:sldLayoutId id="2147483681" r:id="rId10"/>
    <p:sldLayoutId id="2147483665" r:id="rId11"/>
    <p:sldLayoutId id="2147483649" r:id="rId12"/>
    <p:sldLayoutId id="2147483682" r:id="rId13"/>
    <p:sldLayoutId id="2147483666" r:id="rId14"/>
    <p:sldLayoutId id="2147483683" r:id="rId15"/>
    <p:sldLayoutId id="2147483668" r:id="rId16"/>
    <p:sldLayoutId id="2147483669" r:id="rId17"/>
    <p:sldLayoutId id="2147483654" r:id="rId18"/>
    <p:sldLayoutId id="2147483655" r:id="rId19"/>
    <p:sldLayoutId id="2147483676" r:id="rId20"/>
    <p:sldLayoutId id="2147483684" r:id="rId21"/>
    <p:sldLayoutId id="2147483679" r:id="rId22"/>
    <p:sldLayoutId id="2147483678" r:id="rId2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89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84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78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973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5968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1962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7957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951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4830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5636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tumini.sukunimi@sweco.fi" TargetMode="External"/><Relationship Id="rId2" Type="http://schemas.openxmlformats.org/officeDocument/2006/relationships/hyperlink" Target="mailto:etunimi.sukunimi@raasepori.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kenttä, vihreä&#10;&#10;Kuvaus luotu automaattisesti">
            <a:extLst>
              <a:ext uri="{FF2B5EF4-FFF2-40B4-BE49-F238E27FC236}">
                <a16:creationId xmlns:a16="http://schemas.microsoft.com/office/drawing/2014/main" id="{CA838151-1F42-4952-A7ED-DBDD93C5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14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86919" y="460801"/>
            <a:ext cx="6415200" cy="2387600"/>
          </a:xfrm>
        </p:spPr>
        <p:txBody>
          <a:bodyPr>
            <a:normAutofit fontScale="90000"/>
          </a:bodyPr>
          <a:lstStyle/>
          <a:p>
            <a:r>
              <a:rPr lang="sv-SE"/>
              <a:t>Raaseporin vesi,</a:t>
            </a:r>
            <a:br>
              <a:rPr lang="sv-SE"/>
            </a:br>
            <a:r>
              <a:rPr lang="sv-SE"/>
              <a:t>Finnäsin yhdysjohdon yleissuunnitelma</a:t>
            </a:r>
            <a:br>
              <a:rPr lang="sv-SE" sz="2000"/>
            </a:br>
            <a:br>
              <a:rPr lang="sv-SE" sz="2000"/>
            </a:br>
            <a:r>
              <a:rPr lang="sv-SE" sz="2000"/>
              <a:t>30.10.2020</a:t>
            </a:r>
            <a:endParaRPr lang="sv-SE" sz="20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D36C-5960-48EB-A283-4AF38C7BA0A5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8735632-D03F-4D08-8225-2D227AA56C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2" y="5780759"/>
            <a:ext cx="2023110" cy="50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5DD37A1-0FAA-42BB-B1FE-7E9404FFE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582" y="5771067"/>
            <a:ext cx="1444713" cy="6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09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Hankkeen</a:t>
            </a:r>
            <a:r>
              <a:rPr lang="sv-SE" dirty="0"/>
              <a:t> </a:t>
            </a:r>
            <a:r>
              <a:rPr lang="sv-SE" dirty="0" err="1"/>
              <a:t>taustaa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Raaseporin Veden toiminta-alueeseen kuuluu Snappertunan kirkonkylän vesijohtoverkosto. </a:t>
            </a:r>
            <a:r>
              <a:rPr lang="fi-FI" dirty="0" err="1"/>
              <a:t>Finnäsin</a:t>
            </a:r>
            <a:r>
              <a:rPr lang="fi-FI" dirty="0"/>
              <a:t> alueella on yksi Raaseporin Veden vedenottamoista.</a:t>
            </a:r>
          </a:p>
          <a:p>
            <a:r>
              <a:rPr lang="fi-FI" dirty="0"/>
              <a:t>Poikkeusoloja varten alueella ei ole varavedenottamoa eikä yhteyttä muihin verkkoihin, joten uusi yhteys parantaisi vesihuollon toimintavarmuutta.</a:t>
            </a:r>
          </a:p>
          <a:p>
            <a:r>
              <a:rPr lang="fi-FI" dirty="0" err="1"/>
              <a:t>Finnäsin</a:t>
            </a:r>
            <a:r>
              <a:rPr lang="fi-FI" dirty="0"/>
              <a:t> yhdysvesijohdon ja siirtoviemärin rakentaminen on yksi keskeisimmistä rakentamishankkeista Raaseporin vesihuollon kehittämissuunnitelmassa (päiv. 26.09.2008).</a:t>
            </a:r>
            <a:endParaRPr lang="sv-SE" dirty="0"/>
          </a:p>
          <a:p>
            <a:r>
              <a:rPr lang="sv-SE" dirty="0" err="1"/>
              <a:t>Siirtoviemäristä</a:t>
            </a:r>
            <a:r>
              <a:rPr lang="sv-SE" dirty="0"/>
              <a:t> ja </a:t>
            </a:r>
            <a:r>
              <a:rPr lang="sv-SE" dirty="0" err="1"/>
              <a:t>yhdysvesijohdosta</a:t>
            </a:r>
            <a:r>
              <a:rPr lang="sv-SE" dirty="0"/>
              <a:t> on </a:t>
            </a:r>
            <a:r>
              <a:rPr lang="sv-SE" dirty="0" err="1"/>
              <a:t>laadittu</a:t>
            </a:r>
            <a:r>
              <a:rPr lang="sv-SE" dirty="0"/>
              <a:t> </a:t>
            </a:r>
            <a:r>
              <a:rPr lang="sv-SE" dirty="0" err="1"/>
              <a:t>yleissuunnitelma</a:t>
            </a:r>
            <a:r>
              <a:rPr lang="sv-SE" dirty="0"/>
              <a:t>, </a:t>
            </a:r>
            <a:r>
              <a:rPr lang="sv-SE" dirty="0" err="1"/>
              <a:t>jossa</a:t>
            </a:r>
            <a:r>
              <a:rPr lang="sv-SE" dirty="0"/>
              <a:t> on </a:t>
            </a:r>
            <a:r>
              <a:rPr lang="sv-SE" dirty="0" err="1"/>
              <a:t>tutkittu</a:t>
            </a:r>
            <a:r>
              <a:rPr lang="sv-SE" dirty="0"/>
              <a:t> </a:t>
            </a:r>
            <a:r>
              <a:rPr lang="sv-SE" dirty="0" err="1"/>
              <a:t>vesihuoltolinjalle</a:t>
            </a:r>
            <a:r>
              <a:rPr lang="sv-SE" dirty="0"/>
              <a:t> </a:t>
            </a:r>
            <a:r>
              <a:rPr lang="sv-SE" dirty="0" err="1"/>
              <a:t>eri</a:t>
            </a:r>
            <a:r>
              <a:rPr lang="sv-SE" dirty="0"/>
              <a:t> </a:t>
            </a:r>
            <a:r>
              <a:rPr lang="sv-SE" dirty="0" err="1"/>
              <a:t>linjaus</a:t>
            </a:r>
            <a:r>
              <a:rPr lang="sv-SE" dirty="0"/>
              <a:t> </a:t>
            </a:r>
            <a:r>
              <a:rPr lang="sv-SE" dirty="0" err="1"/>
              <a:t>vaihtoehtoja</a:t>
            </a:r>
            <a:r>
              <a:rPr lang="sv-SE" dirty="0"/>
              <a:t> ja </a:t>
            </a:r>
            <a:r>
              <a:rPr lang="sv-SE" dirty="0" err="1"/>
              <a:t>valittu</a:t>
            </a:r>
            <a:r>
              <a:rPr lang="sv-SE" dirty="0"/>
              <a:t> </a:t>
            </a:r>
            <a:r>
              <a:rPr lang="sv-SE" dirty="0" err="1"/>
              <a:t>niistä</a:t>
            </a:r>
            <a:r>
              <a:rPr lang="sv-SE" dirty="0"/>
              <a:t> </a:t>
            </a:r>
            <a:r>
              <a:rPr lang="sv-SE" dirty="0" err="1"/>
              <a:t>sopivin</a:t>
            </a:r>
            <a:r>
              <a:rPr lang="sv-SE" dirty="0"/>
              <a:t>.</a:t>
            </a:r>
          </a:p>
          <a:p>
            <a:r>
              <a:rPr lang="sv-SE" dirty="0" err="1"/>
              <a:t>Linjasta</a:t>
            </a:r>
            <a:r>
              <a:rPr lang="sv-SE" dirty="0"/>
              <a:t> on </a:t>
            </a:r>
            <a:r>
              <a:rPr lang="sv-SE" dirty="0" err="1"/>
              <a:t>tehty</a:t>
            </a:r>
            <a:r>
              <a:rPr lang="sv-SE" dirty="0"/>
              <a:t> </a:t>
            </a:r>
            <a:r>
              <a:rPr lang="sv-SE" dirty="0" err="1"/>
              <a:t>yleissuunnitelmatasoiset</a:t>
            </a:r>
            <a:r>
              <a:rPr lang="sv-SE" dirty="0"/>
              <a:t> </a:t>
            </a:r>
            <a:r>
              <a:rPr lang="sv-SE" dirty="0" err="1"/>
              <a:t>asemapiirustukset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que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Ut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15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b="1" dirty="0"/>
              <a:t>Rakennuttajana hankkeessa:</a:t>
            </a:r>
          </a:p>
          <a:p>
            <a:pPr marL="0" indent="0">
              <a:buNone/>
            </a:pPr>
            <a:r>
              <a:rPr lang="fi-FI" altLang="fi-FI" dirty="0"/>
              <a:t>Raaseporin Vesi</a:t>
            </a:r>
          </a:p>
          <a:p>
            <a:r>
              <a:rPr lang="fi-FI" altLang="fi-FI" dirty="0"/>
              <a:t>Johtaja Klara Eklund p. 019 289 2303</a:t>
            </a:r>
          </a:p>
          <a:p>
            <a:r>
              <a:rPr lang="fi-FI" altLang="fi-FI" dirty="0"/>
              <a:t>Käyttöpäällikkö Guy Westerholm p. 019 289 2340</a:t>
            </a:r>
          </a:p>
          <a:p>
            <a:r>
              <a:rPr lang="fi-FI" altLang="fi-FI" dirty="0"/>
              <a:t>Sähköposti: </a:t>
            </a:r>
            <a:r>
              <a:rPr lang="fi-FI" altLang="fi-FI" dirty="0">
                <a:hlinkClick r:id="rId2"/>
              </a:rPr>
              <a:t>etunimi.sukunimi@raasepori.fi</a:t>
            </a:r>
            <a:endParaRPr lang="fi-FI" altLang="fi-FI" dirty="0"/>
          </a:p>
          <a:p>
            <a:pPr marL="0" indent="0">
              <a:buNone/>
            </a:pPr>
            <a:endParaRPr lang="fi-FI" altLang="fi-FI" b="1" dirty="0"/>
          </a:p>
          <a:p>
            <a:pPr marL="0" indent="0">
              <a:buNone/>
            </a:pPr>
            <a:r>
              <a:rPr lang="fi-FI" altLang="fi-FI" b="1" dirty="0"/>
              <a:t>Yleissuunnitelman laatijana hankkeessa:</a:t>
            </a:r>
          </a:p>
          <a:p>
            <a:pPr marL="0" indent="0">
              <a:buNone/>
            </a:pPr>
            <a:r>
              <a:rPr lang="fi-FI" altLang="fi-FI" dirty="0"/>
              <a:t>Sweco Infra &amp; </a:t>
            </a:r>
            <a:r>
              <a:rPr lang="fi-FI" altLang="fi-FI" dirty="0" err="1"/>
              <a:t>Rail</a:t>
            </a:r>
            <a:r>
              <a:rPr lang="fi-FI" altLang="fi-FI" dirty="0"/>
              <a:t> Oy, Turun toimisto, Vesihuolto</a:t>
            </a:r>
          </a:p>
          <a:p>
            <a:r>
              <a:rPr lang="fi-FI" altLang="fi-FI" dirty="0"/>
              <a:t>Projektipäällikkö Heikki Pärnä p. 050 316 0156</a:t>
            </a:r>
          </a:p>
          <a:p>
            <a:r>
              <a:rPr lang="fi-FI" altLang="fi-FI" dirty="0"/>
              <a:t>Suunnittelija Antti Lehtimäki p. 040 673 5850</a:t>
            </a:r>
          </a:p>
          <a:p>
            <a:r>
              <a:rPr lang="fi-FI" altLang="fi-FI" dirty="0"/>
              <a:t>Sähköposti: </a:t>
            </a:r>
            <a:r>
              <a:rPr lang="fi-FI" altLang="fi-FI" dirty="0">
                <a:hlinkClick r:id="rId3"/>
              </a:rPr>
              <a:t>etumini.sukunimi@sweco.fi</a:t>
            </a:r>
            <a:endParaRPr lang="fi-FI" altLang="fi-FI" dirty="0"/>
          </a:p>
          <a:p>
            <a:pPr marL="0" indent="0">
              <a:buNone/>
            </a:pPr>
            <a:endParaRPr lang="fi-FI" altLang="fi-FI" dirty="0"/>
          </a:p>
          <a:p>
            <a:endParaRPr lang="fi-FI" altLang="fi-FI" dirty="0">
              <a:highlight>
                <a:srgbClr val="FFFF00"/>
              </a:highlight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Gendiatur, que reiunt explabo.  Ut asinctiis de vollaccab isUnt et eos quatiandandi dellecu lluptiist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43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Yleissuunnitteluvaihe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Paineviemärin ja vesijohdon yleissuunnitelma laadittiin loppukesällä 2020</a:t>
            </a:r>
          </a:p>
          <a:p>
            <a:r>
              <a:rPr lang="fi-FI" dirty="0"/>
              <a:t>Yleissuunnitteluvaiheessa tutkittiin paineviemärin ja vesijohdon eri linjausvaihtoehtoja</a:t>
            </a:r>
          </a:p>
          <a:p>
            <a:r>
              <a:rPr lang="fi-FI" dirty="0"/>
              <a:t>Eri vaihtoehtoja vertailtiin rakennettavuuden, kustannusten ja toiminnallisuuden kannalta.</a:t>
            </a:r>
          </a:p>
          <a:p>
            <a:r>
              <a:rPr lang="fi-FI" dirty="0"/>
              <a:t>Vaihtoehtovertailun jälkeen laadittiin asemapiirustukset ja pituusleikkaukset valitusta vaihtoehdosta.</a:t>
            </a:r>
          </a:p>
          <a:p>
            <a:r>
              <a:rPr lang="fi-FI" dirty="0"/>
              <a:t>Jatkosuunnittelussa otetaan kuitenkin vielä huomioon esimerkiksi maanomistajien ehdotukset ja pienet linjausmuutokset ovat mahdollisia.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que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Ut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57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Yleissuunnitteluvaihe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Hankkeen vaikutusalueelta on selvitetty: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Kaavoitustiedot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Tiestötiedot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Olemassa oleva vesihuolto-, sähkö- ja kaukolämpöverkosto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Maaperän ja vesistöjen tiedot sekä pohjaveden korkeus pohjavesialueilla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Suojellut alueet, kuten Natura 2000 –alueet, muut luonnonsuojelualueet sekä museoviraston suojeluksessa olevat kulttuuriperintökohteet ja muinaisjäännökset.</a:t>
            </a:r>
          </a:p>
          <a:p>
            <a:r>
              <a:rPr lang="fi-FI" dirty="0"/>
              <a:t>Vesihuoltolinja on suunniteltu nämä asiat huomioiden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que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Ut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9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sz="2000" u="sng" dirty="0"/>
              <a:t>Suunnitteluperiaatteita</a:t>
            </a:r>
          </a:p>
          <a:p>
            <a:r>
              <a:rPr lang="fi-FI" dirty="0"/>
              <a:t>Putkien koot ovat halkaisijaltaan 110 mm paineviemäri ja 110 mm vesijohto.</a:t>
            </a:r>
          </a:p>
          <a:p>
            <a:r>
              <a:rPr lang="fi-FI" dirty="0"/>
              <a:t>Putkimateriaalina käytetään PEH-10 muoviputkia</a:t>
            </a:r>
          </a:p>
          <a:p>
            <a:r>
              <a:rPr lang="fi-FI" dirty="0"/>
              <a:t>Vesihuollon toiminnallisuuden kannalta jyrkkien kulmien määrä on pyritty minimoimaan.</a:t>
            </a:r>
          </a:p>
          <a:p>
            <a:r>
              <a:rPr lang="fi-FI" dirty="0"/>
              <a:t>Kaivannot voidaan tehdä pääsääntöisesti luiskaamalla, mutta kaivantojen tuenta on aiheellista ainakin ahtaissa paikoissa, kuten lähellä asutusta. Kallioisilla alueilla putkikanaali tehdään louhimalla.</a:t>
            </a:r>
          </a:p>
          <a:p>
            <a:r>
              <a:rPr lang="fi-FI" dirty="0"/>
              <a:t>Vesihuoltolinjalla on useita tienalituksia, jotka suoritetaan vaakaporaamalla.</a:t>
            </a:r>
          </a:p>
          <a:p>
            <a:r>
              <a:rPr lang="fi-FI" dirty="0"/>
              <a:t>Esimerkiksi </a:t>
            </a:r>
            <a:r>
              <a:rPr lang="fi-FI" dirty="0" err="1"/>
              <a:t>Raaseporinjoen</a:t>
            </a:r>
            <a:r>
              <a:rPr lang="fi-FI" dirty="0"/>
              <a:t> ja isompien ojien kohdalla putket voidaan asentaa maahan suuntaporaamalla. Näillä osuuksilla ei välttämättä tarvita </a:t>
            </a:r>
            <a:r>
              <a:rPr lang="fi-FI" dirty="0" err="1"/>
              <a:t>aukikaivamista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Gendiatur, que reiunt explabo.  Ut asinctiis de vollaccab isUnt et eos quatiandandi dellecu lluptiist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2B088B25-2505-460F-8C16-E273841D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757238"/>
            <a:ext cx="8342313" cy="887412"/>
          </a:xfrm>
        </p:spPr>
        <p:txBody>
          <a:bodyPr/>
          <a:lstStyle/>
          <a:p>
            <a:r>
              <a:rPr lang="fi-FI" dirty="0"/>
              <a:t>Yleissuunnitteluvaihe</a:t>
            </a:r>
          </a:p>
        </p:txBody>
      </p:sp>
    </p:spTree>
    <p:extLst>
      <p:ext uri="{BB962C8B-B14F-4D97-AF65-F5344CB8AC3E}">
        <p14:creationId xmlns:p14="http://schemas.microsoft.com/office/powerpoint/2010/main" val="268312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Rakentamissuunnitteluvaihe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Hankkeen rakentamissuunnittelua ei ole vielä aloitettu. Rakentamissuunnittelu on tarkoitus aloittaa vuoden 2021 tammi-helmikuussa riippuen vesilaitoksen johtokunnan päätöksestä.</a:t>
            </a:r>
          </a:p>
          <a:p>
            <a:r>
              <a:rPr lang="fi-FI" dirty="0"/>
              <a:t>Rakentamissuunnittelun eteneminen pääpiirteittäin</a:t>
            </a:r>
          </a:p>
          <a:p>
            <a:pPr lvl="1"/>
            <a:r>
              <a:rPr lang="fi-FI" dirty="0"/>
              <a:t>Suunnittelija suunnittelee linjan maastossa ja merkitsee linjan mittaajaa ja pohjatutkijaa varten.</a:t>
            </a:r>
          </a:p>
          <a:p>
            <a:pPr lvl="1"/>
            <a:r>
              <a:rPr lang="fi-FI" dirty="0"/>
              <a:t>Mittaukset: Kartoittaja mittaa merkityn linjan ja kartoittaa linjan rakentamiseen vaikuttavat rakenteet.</a:t>
            </a:r>
          </a:p>
          <a:p>
            <a:pPr lvl="1"/>
            <a:r>
              <a:rPr lang="fi-FI" dirty="0"/>
              <a:t>Pohjatutkimukset: Linjalta tehdään pohjatutkimukset kriittisistä kohdista, kuten pumppaamot, tienalitukset, pehmeiköt ja ahtaat kohdat rakennusten lähellä. Muualla linjalta otetaan pohjatutkimuksia n. 50-100 m välein.</a:t>
            </a:r>
          </a:p>
          <a:p>
            <a:pPr lvl="1"/>
            <a:r>
              <a:rPr lang="fi-FI" dirty="0"/>
              <a:t>Suunnittelu: laaditaan piirustukset ja suunnitelma-asiakirjat, joilla koko hanke voidaan kilpailuttaa ja toteuttaa.</a:t>
            </a:r>
          </a:p>
          <a:p>
            <a:pPr lvl="1"/>
            <a:r>
              <a:rPr lang="fi-FI" dirty="0"/>
              <a:t>Rakentamissuunnittelun yhteydessä haetaan maanomistajilta maaluvat.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Gendiatur, que reiunt explabo.  Ut asinctiis de vollaccab isUnt et eos quatiandandi dellecu lluptiist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0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DD14D-CB8B-403F-A08E-0043F65A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61" y="686027"/>
            <a:ext cx="24288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Rakentamissuunnitteluvaihe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457" y="2059818"/>
            <a:ext cx="4290054" cy="4307418"/>
          </a:xfrm>
        </p:spPr>
        <p:txBody>
          <a:bodyPr/>
          <a:lstStyle/>
          <a:p>
            <a:r>
              <a:rPr lang="fi-FI" dirty="0"/>
              <a:t>Mittaukset maanomistajien kiinteistöillä</a:t>
            </a:r>
          </a:p>
          <a:p>
            <a:pPr lvl="1"/>
            <a:r>
              <a:rPr lang="fi-FI" dirty="0"/>
              <a:t>Pohjatutkimukset tehdään kevyellä telapohjaisella (kumitelat) kairavaunulla, paino n. 2 tonnia.</a:t>
            </a:r>
          </a:p>
          <a:p>
            <a:pPr lvl="1"/>
            <a:r>
              <a:rPr lang="fi-FI" dirty="0"/>
              <a:t>Pohjatutkimuksia vältetään piha-alueilla.</a:t>
            </a:r>
          </a:p>
          <a:p>
            <a:pPr lvl="1"/>
            <a:r>
              <a:rPr lang="fi-FI" dirty="0"/>
              <a:t>Kohteessa voidaan mahdollisesti hyödyntää myös maatutkaluotausta.</a:t>
            </a:r>
          </a:p>
          <a:p>
            <a:pPr lvl="1"/>
            <a:r>
              <a:rPr lang="fi-FI" dirty="0"/>
              <a:t>Maastomittaukset tehdään GPS-mittalaitteella.</a:t>
            </a:r>
          </a:p>
          <a:p>
            <a:pPr lvl="1"/>
            <a:r>
              <a:rPr lang="fi-FI" dirty="0"/>
              <a:t>Linja merkitään maastoon suunnittelijan toimesta.</a:t>
            </a:r>
          </a:p>
          <a:p>
            <a:pPr marL="215994" lvl="1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Gendiatur, que reiunt explabo.  Ut asinctiis de vollaccab isUnt et eos quatiandandi dellecu lluptiist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BECA44F-0D1B-4396-B66D-A44C385B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80" y="3544430"/>
            <a:ext cx="24288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55D8F-94F8-4133-91A1-7F402068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91" y="4752975"/>
            <a:ext cx="2276475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3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Alustavan aikataulun mukaan paineviemäri ja vesijohto välillä Hangontie –  Snappertuna rakennetaan ajanjaksolla syksy 2021 – kesä 2022, jos linja päätetään rakentaa.</a:t>
            </a:r>
          </a:p>
          <a:p>
            <a:r>
              <a:rPr lang="fi-FI" dirty="0"/>
              <a:t>Välin Snappertuna – </a:t>
            </a:r>
            <a:r>
              <a:rPr lang="fi-FI" dirty="0" err="1"/>
              <a:t>Hagmanskullen</a:t>
            </a:r>
            <a:r>
              <a:rPr lang="fi-FI" dirty="0"/>
              <a:t> mahdollisesta rakentamisesta päätetään myöhemmin.</a:t>
            </a:r>
          </a:p>
          <a:p>
            <a:r>
              <a:rPr lang="fi-FI" dirty="0"/>
              <a:t>Suunnitelma-asiakirjoissa tullaan edellyttämään, että työmaa-alue korjataan rakentamisen jälkeen entistä vastaavaksi, mm. salaojat korjataan, rikotut asfaltit korjataan jne.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2020-10-23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Gendiatur, que reiunt explabo.  Ut asinctiis de vollaccab isUnt et eos quatiandandi dellecu lluptiist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5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weco gmla">
      <a:dk1>
        <a:srgbClr val="3C4146"/>
      </a:dk1>
      <a:lt1>
        <a:sysClr val="window" lastClr="FFFFFF"/>
      </a:lt1>
      <a:dk2>
        <a:srgbClr val="000000"/>
      </a:dk2>
      <a:lt2>
        <a:srgbClr val="F8F8F8"/>
      </a:lt2>
      <a:accent1>
        <a:srgbClr val="AA8AA5"/>
      </a:accent1>
      <a:accent2>
        <a:srgbClr val="5B5D62"/>
      </a:accent2>
      <a:accent3>
        <a:srgbClr val="AD9844"/>
      </a:accent3>
      <a:accent4>
        <a:srgbClr val="91A9C4"/>
      </a:accent4>
      <a:accent5>
        <a:srgbClr val="EFC3DD"/>
      </a:accent5>
      <a:accent6>
        <a:srgbClr val="A4A6A8"/>
      </a:accent6>
      <a:hlink>
        <a:srgbClr val="A4A6A8"/>
      </a:hlink>
      <a:folHlink>
        <a:srgbClr val="DAD9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88B3F"/>
    </a:custClr>
    <a:custClr name="Muted2">
      <a:srgbClr val="909FB9"/>
    </a:custClr>
    <a:custClr name="Muted3">
      <a:srgbClr val="A87F97"/>
    </a:custClr>
    <a:custClr name="Bright1">
      <a:srgbClr val="DEC45B"/>
    </a:custClr>
    <a:custClr name="Bright2">
      <a:srgbClr val="B5CCEF"/>
    </a:custClr>
    <a:custClr name="Bright3">
      <a:srgbClr val="F9BDD2"/>
    </a:custClr>
    <a:custClr name="Grey1">
      <a:srgbClr val="E2E0DA"/>
    </a:custClr>
    <a:custClr name="Grey2">
      <a:srgbClr val="A4A4A6"/>
    </a:custClr>
    <a:custClr name="Grey3">
      <a:srgbClr val="3F3F41"/>
    </a:custClr>
  </a:custClrLst>
  <a:extLst>
    <a:ext uri="{05A4C25C-085E-4340-85A3-A5531E510DB2}">
      <thm15:themeFamily xmlns:thm15="http://schemas.microsoft.com/office/thememl/2012/main" name="Sweco template 4_3 Arial.potx [Read-Only]" id="{F66E3E27-110C-483E-AB6A-50A79CD92FDD}" vid="{81C62E3F-EDCB-400C-9D69-8065F62E9E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Sweco_Powerpoint_pohja</Template>
  <TotalTime>1688</TotalTime>
  <Words>675</Words>
  <Application>Microsoft Office PowerPoint</Application>
  <PresentationFormat>Näytössä katseltava diaesitys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Sweco Sans 12</vt:lpstr>
      <vt:lpstr>Office-tema</vt:lpstr>
      <vt:lpstr>Raaseporin vesi, Finnäsin yhdysjohdon yleissuunnitelma  30.10.2020</vt:lpstr>
      <vt:lpstr>Hankkeen taustaa</vt:lpstr>
      <vt:lpstr>Hankkeen taustaa</vt:lpstr>
      <vt:lpstr>Yleissuunnitteluvaihe</vt:lpstr>
      <vt:lpstr>Yleissuunnitteluvaihe</vt:lpstr>
      <vt:lpstr>Yleissuunnitteluvaihe</vt:lpstr>
      <vt:lpstr>Rakentamissuunnitteluvaihe</vt:lpstr>
      <vt:lpstr>Rakentamissuunnitteluvaihe</vt:lpstr>
      <vt:lpstr>Rakentamisvaihe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Vehmaa, heikolan vesijohto rakentamisuunnitelma</dc:title>
  <dc:creator>Pärnä Heikki</dc:creator>
  <cp:lastModifiedBy>Lehtimäki, Antti</cp:lastModifiedBy>
  <cp:revision>55</cp:revision>
  <dcterms:created xsi:type="dcterms:W3CDTF">2016-10-04T06:26:17Z</dcterms:created>
  <dcterms:modified xsi:type="dcterms:W3CDTF">2020-10-23T09:24:20Z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2020-10-14T10:11:50Z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cebf0203-5e7f-4c22-bd6b-000068abaa97</vt:lpwstr>
  </property>
  <property fmtid="{D5CDD505-2E9C-101B-9397-08002B2CF9AE}" pid="8" name="MSIP_Label_43f08ec5-d6d9-4227-8387-ccbfcb3632c4_ContentBits">
    <vt:lpwstr>0</vt:lpwstr>
  </property>
</Properties>
</file>