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7" r:id="rId2"/>
    <p:sldId id="288" r:id="rId3"/>
    <p:sldId id="294" r:id="rId4"/>
    <p:sldId id="290" r:id="rId5"/>
    <p:sldId id="297" r:id="rId6"/>
    <p:sldId id="296" r:id="rId7"/>
    <p:sldId id="291" r:id="rId8"/>
    <p:sldId id="298" r:id="rId9"/>
    <p:sldId id="293" r:id="rId10"/>
    <p:sldId id="289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B55021C4-4584-47EB-B6F5-923C69DAF6F3}">
          <p14:sldIdLst>
            <p14:sldId id="287"/>
            <p14:sldId id="288"/>
            <p14:sldId id="294"/>
            <p14:sldId id="290"/>
            <p14:sldId id="297"/>
            <p14:sldId id="296"/>
            <p14:sldId id="291"/>
            <p14:sldId id="298"/>
            <p14:sldId id="293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380" userDrawn="1">
          <p15:clr>
            <a:srgbClr val="A4A3A4"/>
          </p15:clr>
        </p15:guide>
        <p15:guide id="3" pos="5636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1321" userDrawn="1">
          <p15:clr>
            <a:srgbClr val="A4A3A4"/>
          </p15:clr>
        </p15:guide>
        <p15:guide id="6" orient="horz" pos="396" userDrawn="1">
          <p15:clr>
            <a:srgbClr val="A4A3A4"/>
          </p15:clr>
        </p15:guide>
        <p15:guide id="7" orient="horz" pos="164" userDrawn="1">
          <p15:clr>
            <a:srgbClr val="A4A3A4"/>
          </p15:clr>
        </p15:guide>
        <p15:guide id="8" pos="4830" userDrawn="1">
          <p15:clr>
            <a:srgbClr val="A4A3A4"/>
          </p15:clr>
        </p15:guide>
        <p15:guide id="9" orient="horz" pos="4156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orient="horz" pos="4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386" y="114"/>
      </p:cViewPr>
      <p:guideLst>
        <p:guide orient="horz" pos="4020"/>
        <p:guide pos="380"/>
        <p:guide pos="5636"/>
        <p:guide orient="horz" pos="981"/>
        <p:guide orient="horz" pos="1321"/>
        <p:guide orient="horz" pos="396"/>
        <p:guide orient="horz" pos="164"/>
        <p:guide pos="4830"/>
        <p:guide orient="horz" pos="4156"/>
        <p:guide orient="horz" pos="2160"/>
        <p:guide orient="horz" pos="4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F61B6-EEAE-45CF-BC26-93497CBA11EE}" type="datetimeFigureOut">
              <a:rPr lang="sv-SE" smtClean="0"/>
              <a:t>2020-10-28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0F7A7-DA63-4A74-9242-8131DBB6E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77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7" y="2025650"/>
            <a:ext cx="2987410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BED36C-5960-48EB-A283-4AF38C7BA0A5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02457" y="277505"/>
            <a:ext cx="2448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7" y="2025650"/>
            <a:ext cx="2987410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D9FD24-A382-42EA-92A8-5177F8A191AF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02457" y="277505"/>
            <a:ext cx="2448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90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med bild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>
            <a:lvl1pPr marL="12600" indent="0"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7" y="2025650"/>
            <a:ext cx="2987410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244FAC-9895-4BAB-B00A-818C454E16CC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02457" y="277505"/>
            <a:ext cx="2448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25" y="263758"/>
            <a:ext cx="1286691" cy="38181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33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25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8" y="2054225"/>
            <a:ext cx="6458741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BA91-6427-4B75-A109-F62270945E19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5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8" y="2054225"/>
            <a:ext cx="6458741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985D5F-AF4D-4B2F-ABAD-745A6DBEB955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772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8" y="2054225"/>
            <a:ext cx="6458741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557C22-1542-490E-A4A4-8BB8EA2F367C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83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8" y="2016125"/>
            <a:ext cx="5002476" cy="2387600"/>
          </a:xfrm>
        </p:spPr>
        <p:txBody>
          <a:bodyPr anchor="t">
            <a:normAutofit/>
          </a:bodyPr>
          <a:lstStyle>
            <a:lvl1pPr algn="l">
              <a:defRPr sz="39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6AEB1F-B2E9-4D7E-A426-683DEBBB5C1E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06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8" y="2016125"/>
            <a:ext cx="5002477" cy="2387600"/>
          </a:xfrm>
        </p:spPr>
        <p:txBody>
          <a:bodyPr anchor="t">
            <a:normAutofit/>
          </a:bodyPr>
          <a:lstStyle>
            <a:lvl1pPr algn="l">
              <a:defRPr sz="39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6ED73A-3DB2-422B-9CA9-CF6A1F3A815E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17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8" y="2016125"/>
            <a:ext cx="5002477" cy="2387600"/>
          </a:xfrm>
        </p:spPr>
        <p:txBody>
          <a:bodyPr anchor="t">
            <a:normAutofit/>
          </a:bodyPr>
          <a:lstStyle>
            <a:lvl1pPr algn="l">
              <a:defRPr sz="39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1729D6-5104-46D4-8FF4-73BB7FBE01C2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208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end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CD89-0243-462B-8542-D1CC1279D327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Gendiatur, que reiunt explabo.  Ut asinctiis de vollaccab isUnt et eos quatiandandi dellecu lluptiist</a:t>
            </a:r>
            <a:endParaRPr lang="en-GB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26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4FA1-2EE7-4CE8-B327-5939691C84DB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33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6B8E1B5-D8C9-47B6-BDCF-2B8992474E8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7" y="215900"/>
            <a:ext cx="2023110" cy="50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086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r="9017"/>
          <a:stretch/>
        </p:blipFill>
        <p:spPr>
          <a:xfrm>
            <a:off x="193729" y="266700"/>
            <a:ext cx="8756546" cy="637351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00" y="2979188"/>
            <a:ext cx="2988000" cy="906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13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193729" y="266700"/>
            <a:ext cx="8756546" cy="6343650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00" y="2979188"/>
            <a:ext cx="2988000" cy="906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22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193729" y="266700"/>
            <a:ext cx="8756546" cy="6343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00" y="2979188"/>
            <a:ext cx="2988000" cy="906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231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193729" y="266700"/>
            <a:ext cx="8756546" cy="634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00" y="2979188"/>
            <a:ext cx="2988000" cy="906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4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2456" y="2059818"/>
            <a:ext cx="4824677" cy="4307418"/>
          </a:xfrm>
        </p:spPr>
        <p:txBody>
          <a:bodyPr/>
          <a:lstStyle>
            <a:lvl1pPr marL="12600" indent="0">
              <a:buNone/>
              <a:defRPr/>
            </a:lvl1pPr>
            <a:lvl2pPr marL="469788" indent="0">
              <a:buNone/>
              <a:defRPr/>
            </a:lvl2pPr>
            <a:lvl3pPr marL="926977" indent="0">
              <a:buNone/>
              <a:defRPr/>
            </a:lvl3pPr>
            <a:lvl4pPr marL="1384165" indent="0">
              <a:buNone/>
              <a:defRPr/>
            </a:lvl4pPr>
            <a:lvl5pPr marL="1841354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FF8-A9AB-4ECE-BD22-015C6EA7BCCA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16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2458" y="2059818"/>
            <a:ext cx="3498056" cy="43219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3186-11D1-493F-B1DF-9D2A239EE9D6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4608514" y="2097090"/>
            <a:ext cx="4337469" cy="4284663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607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2458" y="2059818"/>
            <a:ext cx="3834075" cy="4321932"/>
          </a:xfrm>
        </p:spPr>
        <p:txBody>
          <a:bodyPr/>
          <a:lstStyle>
            <a:lvl1pPr marL="12600" indent="0">
              <a:buNone/>
              <a:defRPr/>
            </a:lvl1pPr>
            <a:lvl2pPr marL="469788" indent="0">
              <a:buNone/>
              <a:defRPr/>
            </a:lvl2pPr>
            <a:lvl3pPr marL="926977" indent="0">
              <a:buNone/>
              <a:defRPr/>
            </a:lvl3pPr>
            <a:lvl4pPr marL="1384165" indent="0">
              <a:buNone/>
              <a:defRPr/>
            </a:lvl4pPr>
            <a:lvl5pPr marL="1841354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7A8-1256-4B3D-985C-65275CEB08F4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4608514" y="2097088"/>
            <a:ext cx="4337469" cy="428466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09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2457" y="2059818"/>
            <a:ext cx="3920068" cy="43219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EBDA-8880-4E4E-90F1-3CBF2CED0CD2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4608514" y="2060578"/>
            <a:ext cx="4337469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01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BBD9-EE2B-435B-8DA0-E585B756EBDC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09600" y="1633152"/>
            <a:ext cx="8343900" cy="344757"/>
          </a:xfrm>
        </p:spPr>
        <p:txBody>
          <a:bodyPr/>
          <a:lstStyle>
            <a:lvl1pPr marL="12600" indent="0">
              <a:buNone/>
              <a:defRPr/>
            </a:lvl1pPr>
            <a:lvl2pPr marL="469788" indent="0">
              <a:buNone/>
              <a:defRPr/>
            </a:lvl2pPr>
            <a:lvl3pPr marL="926977" indent="0">
              <a:buNone/>
              <a:defRPr/>
            </a:lvl3pPr>
            <a:lvl4pPr marL="1384165" indent="0">
              <a:buNone/>
              <a:defRPr/>
            </a:lvl4pPr>
            <a:lvl5pPr marL="1841354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/>
          </p:nvPr>
        </p:nvSpPr>
        <p:spPr>
          <a:xfrm>
            <a:off x="602458" y="2059818"/>
            <a:ext cx="8227481" cy="4307418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41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BF28-3962-486A-AC88-995557FC034E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09600" y="1633152"/>
            <a:ext cx="8343900" cy="344757"/>
          </a:xfrm>
        </p:spPr>
        <p:txBody>
          <a:bodyPr/>
          <a:lstStyle>
            <a:lvl1pPr marL="12600" indent="0">
              <a:buNone/>
              <a:defRPr/>
            </a:lvl1pPr>
            <a:lvl2pPr marL="469788" indent="0">
              <a:buNone/>
              <a:defRPr/>
            </a:lvl2pPr>
            <a:lvl3pPr marL="926977" indent="0">
              <a:buNone/>
              <a:defRPr/>
            </a:lvl3pPr>
            <a:lvl4pPr marL="1384165" indent="0">
              <a:buNone/>
              <a:defRPr/>
            </a:lvl4pPr>
            <a:lvl5pPr marL="1841354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/>
          </p:nvPr>
        </p:nvSpPr>
        <p:spPr>
          <a:xfrm>
            <a:off x="602457" y="2059818"/>
            <a:ext cx="3920068" cy="4321932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sv-SE"/>
          </a:p>
        </p:txBody>
      </p:sp>
      <p:sp>
        <p:nvSpPr>
          <p:cNvPr id="7" name="Platshållare för diagram 6"/>
          <p:cNvSpPr>
            <a:spLocks noGrp="1"/>
          </p:cNvSpPr>
          <p:nvPr>
            <p:ph type="chart" sz="quarter" idx="15"/>
          </p:nvPr>
        </p:nvSpPr>
        <p:spPr>
          <a:xfrm>
            <a:off x="4608514" y="2060578"/>
            <a:ext cx="4337469" cy="4321175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51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7" y="2025650"/>
            <a:ext cx="2614876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8C520-761D-466F-978F-A4AC929A9275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02457" y="277505"/>
            <a:ext cx="2448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66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2457" y="756949"/>
            <a:ext cx="8343526" cy="8874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2457" y="2059818"/>
            <a:ext cx="8343526" cy="43074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888582" y="6562725"/>
            <a:ext cx="2057400" cy="1079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</a:defRPr>
            </a:lvl1pPr>
          </a:lstStyle>
          <a:p>
            <a:fld id="{0389CD89-0243-462B-8542-D1CC1279D327}" type="datetime1">
              <a:rPr lang="sv-SE" smtClean="0"/>
              <a:t>2020-10-28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07217" y="6400800"/>
            <a:ext cx="2448000" cy="2413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cap="all" baseline="0">
                <a:solidFill>
                  <a:schemeClr val="accent6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88582" y="6391276"/>
            <a:ext cx="2057400" cy="15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7679268" y="264021"/>
            <a:ext cx="1266716" cy="372428"/>
            <a:chOff x="6766" y="132"/>
            <a:chExt cx="673" cy="20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766" y="132"/>
              <a:ext cx="67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265" y="160"/>
              <a:ext cx="174" cy="174"/>
            </a:xfrm>
            <a:custGeom>
              <a:avLst/>
              <a:gdLst>
                <a:gd name="T0" fmla="*/ 35 w 174"/>
                <a:gd name="T1" fmla="*/ 136 h 174"/>
                <a:gd name="T2" fmla="*/ 87 w 174"/>
                <a:gd name="T3" fmla="*/ 83 h 174"/>
                <a:gd name="T4" fmla="*/ 139 w 174"/>
                <a:gd name="T5" fmla="*/ 136 h 174"/>
                <a:gd name="T6" fmla="*/ 139 w 174"/>
                <a:gd name="T7" fmla="*/ 153 h 174"/>
                <a:gd name="T8" fmla="*/ 35 w 174"/>
                <a:gd name="T9" fmla="*/ 153 h 174"/>
                <a:gd name="T10" fmla="*/ 35 w 174"/>
                <a:gd name="T11" fmla="*/ 136 h 174"/>
                <a:gd name="T12" fmla="*/ 22 w 174"/>
                <a:gd name="T13" fmla="*/ 15 h 174"/>
                <a:gd name="T14" fmla="*/ 63 w 174"/>
                <a:gd name="T15" fmla="*/ 59 h 174"/>
                <a:gd name="T16" fmla="*/ 0 w 174"/>
                <a:gd name="T17" fmla="*/ 59 h 174"/>
                <a:gd name="T18" fmla="*/ 0 w 174"/>
                <a:gd name="T19" fmla="*/ 78 h 174"/>
                <a:gd name="T20" fmla="*/ 63 w 174"/>
                <a:gd name="T21" fmla="*/ 78 h 174"/>
                <a:gd name="T22" fmla="*/ 15 w 174"/>
                <a:gd name="T23" fmla="*/ 127 h 174"/>
                <a:gd name="T24" fmla="*/ 15 w 174"/>
                <a:gd name="T25" fmla="*/ 174 h 174"/>
                <a:gd name="T26" fmla="*/ 159 w 174"/>
                <a:gd name="T27" fmla="*/ 174 h 174"/>
                <a:gd name="T28" fmla="*/ 159 w 174"/>
                <a:gd name="T29" fmla="*/ 127 h 174"/>
                <a:gd name="T30" fmla="*/ 111 w 174"/>
                <a:gd name="T31" fmla="*/ 78 h 174"/>
                <a:gd name="T32" fmla="*/ 174 w 174"/>
                <a:gd name="T33" fmla="*/ 78 h 174"/>
                <a:gd name="T34" fmla="*/ 174 w 174"/>
                <a:gd name="T35" fmla="*/ 59 h 174"/>
                <a:gd name="T36" fmla="*/ 111 w 174"/>
                <a:gd name="T37" fmla="*/ 59 h 174"/>
                <a:gd name="T38" fmla="*/ 152 w 174"/>
                <a:gd name="T39" fmla="*/ 15 h 174"/>
                <a:gd name="T40" fmla="*/ 137 w 174"/>
                <a:gd name="T41" fmla="*/ 2 h 174"/>
                <a:gd name="T42" fmla="*/ 87 w 174"/>
                <a:gd name="T43" fmla="*/ 53 h 174"/>
                <a:gd name="T44" fmla="*/ 37 w 174"/>
                <a:gd name="T45" fmla="*/ 0 h 174"/>
                <a:gd name="T46" fmla="*/ 22 w 174"/>
                <a:gd name="T47" fmla="*/ 1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74">
                  <a:moveTo>
                    <a:pt x="35" y="136"/>
                  </a:moveTo>
                  <a:lnTo>
                    <a:pt x="87" y="83"/>
                  </a:lnTo>
                  <a:lnTo>
                    <a:pt x="139" y="136"/>
                  </a:lnTo>
                  <a:lnTo>
                    <a:pt x="139" y="153"/>
                  </a:lnTo>
                  <a:lnTo>
                    <a:pt x="35" y="153"/>
                  </a:lnTo>
                  <a:lnTo>
                    <a:pt x="35" y="136"/>
                  </a:lnTo>
                  <a:close/>
                  <a:moveTo>
                    <a:pt x="22" y="15"/>
                  </a:moveTo>
                  <a:lnTo>
                    <a:pt x="63" y="59"/>
                  </a:lnTo>
                  <a:lnTo>
                    <a:pt x="0" y="59"/>
                  </a:lnTo>
                  <a:lnTo>
                    <a:pt x="0" y="78"/>
                  </a:lnTo>
                  <a:lnTo>
                    <a:pt x="63" y="78"/>
                  </a:lnTo>
                  <a:lnTo>
                    <a:pt x="15" y="127"/>
                  </a:lnTo>
                  <a:lnTo>
                    <a:pt x="15" y="174"/>
                  </a:lnTo>
                  <a:lnTo>
                    <a:pt x="159" y="174"/>
                  </a:lnTo>
                  <a:lnTo>
                    <a:pt x="159" y="127"/>
                  </a:lnTo>
                  <a:lnTo>
                    <a:pt x="111" y="78"/>
                  </a:lnTo>
                  <a:lnTo>
                    <a:pt x="174" y="78"/>
                  </a:lnTo>
                  <a:lnTo>
                    <a:pt x="174" y="59"/>
                  </a:lnTo>
                  <a:lnTo>
                    <a:pt x="111" y="59"/>
                  </a:lnTo>
                  <a:lnTo>
                    <a:pt x="152" y="15"/>
                  </a:lnTo>
                  <a:lnTo>
                    <a:pt x="137" y="2"/>
                  </a:lnTo>
                  <a:lnTo>
                    <a:pt x="87" y="53"/>
                  </a:lnTo>
                  <a:lnTo>
                    <a:pt x="37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7332" y="134"/>
              <a:ext cx="40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7141" y="247"/>
              <a:ext cx="83" cy="89"/>
            </a:xfrm>
            <a:custGeom>
              <a:avLst/>
              <a:gdLst>
                <a:gd name="T0" fmla="*/ 22 w 45"/>
                <a:gd name="T1" fmla="*/ 38 h 47"/>
                <a:gd name="T2" fmla="*/ 32 w 45"/>
                <a:gd name="T3" fmla="*/ 23 h 47"/>
                <a:gd name="T4" fmla="*/ 22 w 45"/>
                <a:gd name="T5" fmla="*/ 9 h 47"/>
                <a:gd name="T6" fmla="*/ 12 w 45"/>
                <a:gd name="T7" fmla="*/ 23 h 47"/>
                <a:gd name="T8" fmla="*/ 22 w 45"/>
                <a:gd name="T9" fmla="*/ 38 h 47"/>
                <a:gd name="T10" fmla="*/ 22 w 45"/>
                <a:gd name="T11" fmla="*/ 0 h 47"/>
                <a:gd name="T12" fmla="*/ 45 w 45"/>
                <a:gd name="T13" fmla="*/ 23 h 47"/>
                <a:gd name="T14" fmla="*/ 22 w 45"/>
                <a:gd name="T15" fmla="*/ 47 h 47"/>
                <a:gd name="T16" fmla="*/ 0 w 45"/>
                <a:gd name="T17" fmla="*/ 23 h 47"/>
                <a:gd name="T18" fmla="*/ 22 w 45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7">
                  <a:moveTo>
                    <a:pt x="22" y="38"/>
                  </a:moveTo>
                  <a:cubicBezTo>
                    <a:pt x="30" y="38"/>
                    <a:pt x="32" y="31"/>
                    <a:pt x="32" y="23"/>
                  </a:cubicBezTo>
                  <a:cubicBezTo>
                    <a:pt x="32" y="16"/>
                    <a:pt x="30" y="9"/>
                    <a:pt x="22" y="9"/>
                  </a:cubicBezTo>
                  <a:cubicBezTo>
                    <a:pt x="15" y="9"/>
                    <a:pt x="12" y="16"/>
                    <a:pt x="12" y="23"/>
                  </a:cubicBezTo>
                  <a:cubicBezTo>
                    <a:pt x="12" y="31"/>
                    <a:pt x="15" y="38"/>
                    <a:pt x="22" y="38"/>
                  </a:cubicBezTo>
                  <a:moveTo>
                    <a:pt x="22" y="0"/>
                  </a:moveTo>
                  <a:cubicBezTo>
                    <a:pt x="37" y="0"/>
                    <a:pt x="45" y="9"/>
                    <a:pt x="45" y="23"/>
                  </a:cubicBezTo>
                  <a:cubicBezTo>
                    <a:pt x="45" y="38"/>
                    <a:pt x="37" y="47"/>
                    <a:pt x="22" y="47"/>
                  </a:cubicBezTo>
                  <a:cubicBezTo>
                    <a:pt x="8" y="47"/>
                    <a:pt x="0" y="38"/>
                    <a:pt x="0" y="23"/>
                  </a:cubicBezTo>
                  <a:cubicBezTo>
                    <a:pt x="0" y="9"/>
                    <a:pt x="8" y="0"/>
                    <a:pt x="2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053" y="247"/>
              <a:ext cx="73" cy="89"/>
            </a:xfrm>
            <a:custGeom>
              <a:avLst/>
              <a:gdLst>
                <a:gd name="T0" fmla="*/ 26 w 39"/>
                <a:gd name="T1" fmla="*/ 0 h 47"/>
                <a:gd name="T2" fmla="*/ 39 w 39"/>
                <a:gd name="T3" fmla="*/ 2 h 47"/>
                <a:gd name="T4" fmla="*/ 38 w 39"/>
                <a:gd name="T5" fmla="*/ 12 h 47"/>
                <a:gd name="T6" fmla="*/ 26 w 39"/>
                <a:gd name="T7" fmla="*/ 9 h 47"/>
                <a:gd name="T8" fmla="*/ 12 w 39"/>
                <a:gd name="T9" fmla="*/ 23 h 47"/>
                <a:gd name="T10" fmla="*/ 27 w 39"/>
                <a:gd name="T11" fmla="*/ 38 h 47"/>
                <a:gd name="T12" fmla="*/ 38 w 39"/>
                <a:gd name="T13" fmla="*/ 35 h 47"/>
                <a:gd name="T14" fmla="*/ 39 w 39"/>
                <a:gd name="T15" fmla="*/ 45 h 47"/>
                <a:gd name="T16" fmla="*/ 26 w 39"/>
                <a:gd name="T17" fmla="*/ 47 h 47"/>
                <a:gd name="T18" fmla="*/ 0 w 39"/>
                <a:gd name="T19" fmla="*/ 23 h 47"/>
                <a:gd name="T20" fmla="*/ 26 w 39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7">
                  <a:moveTo>
                    <a:pt x="26" y="0"/>
                  </a:moveTo>
                  <a:cubicBezTo>
                    <a:pt x="30" y="0"/>
                    <a:pt x="34" y="1"/>
                    <a:pt x="39" y="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4" y="10"/>
                    <a:pt x="30" y="9"/>
                    <a:pt x="26" y="9"/>
                  </a:cubicBezTo>
                  <a:cubicBezTo>
                    <a:pt x="18" y="9"/>
                    <a:pt x="12" y="15"/>
                    <a:pt x="12" y="23"/>
                  </a:cubicBezTo>
                  <a:cubicBezTo>
                    <a:pt x="12" y="32"/>
                    <a:pt x="18" y="38"/>
                    <a:pt x="27" y="38"/>
                  </a:cubicBezTo>
                  <a:cubicBezTo>
                    <a:pt x="31" y="38"/>
                    <a:pt x="35" y="37"/>
                    <a:pt x="38" y="3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5" y="46"/>
                    <a:pt x="31" y="47"/>
                    <a:pt x="26" y="47"/>
                  </a:cubicBezTo>
                  <a:cubicBezTo>
                    <a:pt x="13" y="47"/>
                    <a:pt x="0" y="41"/>
                    <a:pt x="0" y="23"/>
                  </a:cubicBezTo>
                  <a:cubicBezTo>
                    <a:pt x="0" y="8"/>
                    <a:pt x="11" y="0"/>
                    <a:pt x="2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6977" y="249"/>
              <a:ext cx="58" cy="85"/>
            </a:xfrm>
            <a:custGeom>
              <a:avLst/>
              <a:gdLst>
                <a:gd name="T0" fmla="*/ 0 w 58"/>
                <a:gd name="T1" fmla="*/ 0 h 85"/>
                <a:gd name="T2" fmla="*/ 0 w 58"/>
                <a:gd name="T3" fmla="*/ 85 h 85"/>
                <a:gd name="T4" fmla="*/ 58 w 58"/>
                <a:gd name="T5" fmla="*/ 85 h 85"/>
                <a:gd name="T6" fmla="*/ 58 w 58"/>
                <a:gd name="T7" fmla="*/ 68 h 85"/>
                <a:gd name="T8" fmla="*/ 21 w 58"/>
                <a:gd name="T9" fmla="*/ 68 h 85"/>
                <a:gd name="T10" fmla="*/ 21 w 58"/>
                <a:gd name="T11" fmla="*/ 49 h 85"/>
                <a:gd name="T12" fmla="*/ 54 w 58"/>
                <a:gd name="T13" fmla="*/ 49 h 85"/>
                <a:gd name="T14" fmla="*/ 54 w 58"/>
                <a:gd name="T15" fmla="*/ 32 h 85"/>
                <a:gd name="T16" fmla="*/ 21 w 58"/>
                <a:gd name="T17" fmla="*/ 32 h 85"/>
                <a:gd name="T18" fmla="*/ 21 w 58"/>
                <a:gd name="T19" fmla="*/ 15 h 85"/>
                <a:gd name="T20" fmla="*/ 58 w 58"/>
                <a:gd name="T21" fmla="*/ 15 h 85"/>
                <a:gd name="T22" fmla="*/ 58 w 58"/>
                <a:gd name="T23" fmla="*/ 0 h 85"/>
                <a:gd name="T24" fmla="*/ 0 w 58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5">
                  <a:moveTo>
                    <a:pt x="0" y="0"/>
                  </a:moveTo>
                  <a:lnTo>
                    <a:pt x="0" y="85"/>
                  </a:lnTo>
                  <a:lnTo>
                    <a:pt x="58" y="85"/>
                  </a:lnTo>
                  <a:lnTo>
                    <a:pt x="58" y="68"/>
                  </a:lnTo>
                  <a:lnTo>
                    <a:pt x="21" y="68"/>
                  </a:lnTo>
                  <a:lnTo>
                    <a:pt x="21" y="49"/>
                  </a:lnTo>
                  <a:lnTo>
                    <a:pt x="54" y="49"/>
                  </a:lnTo>
                  <a:lnTo>
                    <a:pt x="54" y="32"/>
                  </a:lnTo>
                  <a:lnTo>
                    <a:pt x="21" y="32"/>
                  </a:lnTo>
                  <a:lnTo>
                    <a:pt x="21" y="15"/>
                  </a:lnTo>
                  <a:lnTo>
                    <a:pt x="58" y="15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6842" y="249"/>
              <a:ext cx="117" cy="85"/>
            </a:xfrm>
            <a:custGeom>
              <a:avLst/>
              <a:gdLst>
                <a:gd name="T0" fmla="*/ 96 w 117"/>
                <a:gd name="T1" fmla="*/ 0 h 85"/>
                <a:gd name="T2" fmla="*/ 85 w 117"/>
                <a:gd name="T3" fmla="*/ 64 h 85"/>
                <a:gd name="T4" fmla="*/ 72 w 117"/>
                <a:gd name="T5" fmla="*/ 0 h 85"/>
                <a:gd name="T6" fmla="*/ 45 w 117"/>
                <a:gd name="T7" fmla="*/ 0 h 85"/>
                <a:gd name="T8" fmla="*/ 35 w 117"/>
                <a:gd name="T9" fmla="*/ 64 h 85"/>
                <a:gd name="T10" fmla="*/ 33 w 117"/>
                <a:gd name="T11" fmla="*/ 64 h 85"/>
                <a:gd name="T12" fmla="*/ 24 w 117"/>
                <a:gd name="T13" fmla="*/ 0 h 85"/>
                <a:gd name="T14" fmla="*/ 0 w 117"/>
                <a:gd name="T15" fmla="*/ 0 h 85"/>
                <a:gd name="T16" fmla="*/ 19 w 117"/>
                <a:gd name="T17" fmla="*/ 85 h 85"/>
                <a:gd name="T18" fmla="*/ 48 w 117"/>
                <a:gd name="T19" fmla="*/ 85 h 85"/>
                <a:gd name="T20" fmla="*/ 59 w 117"/>
                <a:gd name="T21" fmla="*/ 19 h 85"/>
                <a:gd name="T22" fmla="*/ 70 w 117"/>
                <a:gd name="T23" fmla="*/ 85 h 85"/>
                <a:gd name="T24" fmla="*/ 98 w 117"/>
                <a:gd name="T25" fmla="*/ 85 h 85"/>
                <a:gd name="T26" fmla="*/ 117 w 117"/>
                <a:gd name="T27" fmla="*/ 0 h 85"/>
                <a:gd name="T28" fmla="*/ 96 w 117"/>
                <a:gd name="T2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85">
                  <a:moveTo>
                    <a:pt x="96" y="0"/>
                  </a:moveTo>
                  <a:lnTo>
                    <a:pt x="85" y="64"/>
                  </a:lnTo>
                  <a:lnTo>
                    <a:pt x="72" y="0"/>
                  </a:lnTo>
                  <a:lnTo>
                    <a:pt x="45" y="0"/>
                  </a:lnTo>
                  <a:lnTo>
                    <a:pt x="35" y="64"/>
                  </a:lnTo>
                  <a:lnTo>
                    <a:pt x="33" y="6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19" y="85"/>
                  </a:lnTo>
                  <a:lnTo>
                    <a:pt x="48" y="85"/>
                  </a:lnTo>
                  <a:lnTo>
                    <a:pt x="59" y="19"/>
                  </a:lnTo>
                  <a:lnTo>
                    <a:pt x="70" y="85"/>
                  </a:lnTo>
                  <a:lnTo>
                    <a:pt x="98" y="85"/>
                  </a:lnTo>
                  <a:lnTo>
                    <a:pt x="117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6766" y="247"/>
              <a:ext cx="63" cy="89"/>
            </a:xfrm>
            <a:custGeom>
              <a:avLst/>
              <a:gdLst>
                <a:gd name="T0" fmla="*/ 20 w 34"/>
                <a:gd name="T1" fmla="*/ 0 h 47"/>
                <a:gd name="T2" fmla="*/ 31 w 34"/>
                <a:gd name="T3" fmla="*/ 2 h 47"/>
                <a:gd name="T4" fmla="*/ 30 w 34"/>
                <a:gd name="T5" fmla="*/ 11 h 47"/>
                <a:gd name="T6" fmla="*/ 20 w 34"/>
                <a:gd name="T7" fmla="*/ 9 h 47"/>
                <a:gd name="T8" fmla="*/ 12 w 34"/>
                <a:gd name="T9" fmla="*/ 13 h 47"/>
                <a:gd name="T10" fmla="*/ 34 w 34"/>
                <a:gd name="T11" fmla="*/ 32 h 47"/>
                <a:gd name="T12" fmla="*/ 14 w 34"/>
                <a:gd name="T13" fmla="*/ 47 h 47"/>
                <a:gd name="T14" fmla="*/ 0 w 34"/>
                <a:gd name="T15" fmla="*/ 45 h 47"/>
                <a:gd name="T16" fmla="*/ 1 w 34"/>
                <a:gd name="T17" fmla="*/ 35 h 47"/>
                <a:gd name="T18" fmla="*/ 14 w 34"/>
                <a:gd name="T19" fmla="*/ 38 h 47"/>
                <a:gd name="T20" fmla="*/ 21 w 34"/>
                <a:gd name="T21" fmla="*/ 33 h 47"/>
                <a:gd name="T22" fmla="*/ 0 w 34"/>
                <a:gd name="T23" fmla="*/ 14 h 47"/>
                <a:gd name="T24" fmla="*/ 20 w 34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47">
                  <a:moveTo>
                    <a:pt x="20" y="0"/>
                  </a:moveTo>
                  <a:cubicBezTo>
                    <a:pt x="24" y="0"/>
                    <a:pt x="28" y="1"/>
                    <a:pt x="31" y="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7" y="10"/>
                    <a:pt x="24" y="9"/>
                    <a:pt x="20" y="9"/>
                  </a:cubicBezTo>
                  <a:cubicBezTo>
                    <a:pt x="18" y="9"/>
                    <a:pt x="12" y="9"/>
                    <a:pt x="12" y="13"/>
                  </a:cubicBezTo>
                  <a:cubicBezTo>
                    <a:pt x="12" y="20"/>
                    <a:pt x="34" y="16"/>
                    <a:pt x="34" y="32"/>
                  </a:cubicBezTo>
                  <a:cubicBezTo>
                    <a:pt x="34" y="44"/>
                    <a:pt x="24" y="47"/>
                    <a:pt x="14" y="47"/>
                  </a:cubicBezTo>
                  <a:cubicBezTo>
                    <a:pt x="10" y="47"/>
                    <a:pt x="4" y="46"/>
                    <a:pt x="0" y="4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5" y="36"/>
                    <a:pt x="9" y="38"/>
                    <a:pt x="14" y="38"/>
                  </a:cubicBezTo>
                  <a:cubicBezTo>
                    <a:pt x="18" y="38"/>
                    <a:pt x="21" y="37"/>
                    <a:pt x="21" y="33"/>
                  </a:cubicBezTo>
                  <a:cubicBezTo>
                    <a:pt x="21" y="25"/>
                    <a:pt x="0" y="30"/>
                    <a:pt x="0" y="14"/>
                  </a:cubicBezTo>
                  <a:cubicBezTo>
                    <a:pt x="0" y="3"/>
                    <a:pt x="11" y="0"/>
                    <a:pt x="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02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0" r:id="rId2"/>
    <p:sldLayoutId id="2147483670" r:id="rId3"/>
    <p:sldLayoutId id="2147483671" r:id="rId4"/>
    <p:sldLayoutId id="2147483675" r:id="rId5"/>
    <p:sldLayoutId id="2147483672" r:id="rId6"/>
    <p:sldLayoutId id="2147483673" r:id="rId7"/>
    <p:sldLayoutId id="2147483674" r:id="rId8"/>
    <p:sldLayoutId id="2147483664" r:id="rId9"/>
    <p:sldLayoutId id="2147483681" r:id="rId10"/>
    <p:sldLayoutId id="2147483665" r:id="rId11"/>
    <p:sldLayoutId id="2147483649" r:id="rId12"/>
    <p:sldLayoutId id="2147483682" r:id="rId13"/>
    <p:sldLayoutId id="2147483666" r:id="rId14"/>
    <p:sldLayoutId id="2147483683" r:id="rId15"/>
    <p:sldLayoutId id="2147483668" r:id="rId16"/>
    <p:sldLayoutId id="2147483669" r:id="rId17"/>
    <p:sldLayoutId id="2147483654" r:id="rId18"/>
    <p:sldLayoutId id="2147483655" r:id="rId19"/>
    <p:sldLayoutId id="2147483676" r:id="rId20"/>
    <p:sldLayoutId id="2147483684" r:id="rId21"/>
    <p:sldLayoutId id="2147483679" r:id="rId22"/>
    <p:sldLayoutId id="2147483678" r:id="rId23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95" indent="-215995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989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7984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3978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973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95968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511962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727957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951" indent="-215995" algn="l" defTabSz="914377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1321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7" orient="horz" pos="396" userDrawn="1">
          <p15:clr>
            <a:srgbClr val="F26B43"/>
          </p15:clr>
        </p15:guide>
        <p15:guide id="9" pos="4830" userDrawn="1">
          <p15:clr>
            <a:srgbClr val="F26B43"/>
          </p15:clr>
        </p15:guide>
        <p15:guide id="10" orient="horz" pos="164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pos="5636" userDrawn="1">
          <p15:clr>
            <a:srgbClr val="F26B43"/>
          </p15:clr>
        </p15:guide>
        <p15:guide id="13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ho, ulko, kenttä, vihreä&#10;&#10;Kuvaus luotu automaattisesti">
            <a:extLst>
              <a:ext uri="{FF2B5EF4-FFF2-40B4-BE49-F238E27FC236}">
                <a16:creationId xmlns:a16="http://schemas.microsoft.com/office/drawing/2014/main" id="{CA838151-1F42-4952-A7ED-DBDD93C53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414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06742" y="225909"/>
            <a:ext cx="6891679" cy="2387600"/>
          </a:xfrm>
        </p:spPr>
        <p:txBody>
          <a:bodyPr>
            <a:normAutofit fontScale="90000"/>
          </a:bodyPr>
          <a:lstStyle/>
          <a:p>
            <a:r>
              <a:rPr lang="sv-FI" dirty="0"/>
              <a:t>Raseborgs Vatten</a:t>
            </a:r>
            <a:br>
              <a:rPr lang="sv-FI" dirty="0"/>
            </a:br>
            <a:r>
              <a:rPr lang="sv-FI" dirty="0"/>
              <a:t>Generalplan för </a:t>
            </a:r>
            <a:r>
              <a:rPr lang="sv-FI" dirty="0" err="1"/>
              <a:t>Finnäs</a:t>
            </a:r>
            <a:r>
              <a:rPr lang="sv-FI" dirty="0"/>
              <a:t> förbindelseledning</a:t>
            </a:r>
            <a:br>
              <a:rPr lang="sv-FI" dirty="0"/>
            </a:br>
            <a:br>
              <a:rPr lang="sv-FI" sz="2700" dirty="0"/>
            </a:br>
            <a:r>
              <a:rPr lang="sv-FI" dirty="0"/>
              <a:t>30.10.2020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D36C-5960-48EB-A283-4AF38C7BA0A5}" type="datetime1">
              <a:rPr lang="sv-SE" smtClean="0"/>
              <a:t>2020-10-28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8735632-D03F-4D08-8225-2D227AA56C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2" y="5960111"/>
            <a:ext cx="2023110" cy="50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5DD37A1-0FAA-42BB-B1FE-7E9404FFE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700" y="5898115"/>
            <a:ext cx="1444713" cy="6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8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09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Bakgrund till projektet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dirty="0"/>
              <a:t>Vattenledningsnätet i Snappertuna kyrkby är en del av Raseborgs Vattens verksamhetsområde. En av Raseborgs Vattens vattentäkter finns på </a:t>
            </a:r>
            <a:r>
              <a:rPr lang="sv-FI" dirty="0" err="1"/>
              <a:t>Finnäs</a:t>
            </a:r>
            <a:r>
              <a:rPr lang="sv-FI" dirty="0"/>
              <a:t> område.</a:t>
            </a:r>
          </a:p>
          <a:p>
            <a:r>
              <a:rPr lang="sv-FI" dirty="0"/>
              <a:t>Med tanke på undantagsförhållanden finns det ingen reservvattentäkt eller förbindelse med andra nät i området, vilket innebär att den nya förbindelsen förbättrar vattenförsörjningens funktionssäkerhet.</a:t>
            </a:r>
          </a:p>
          <a:p>
            <a:r>
              <a:rPr lang="sv-FI" dirty="0"/>
              <a:t>Byggandet av </a:t>
            </a:r>
            <a:r>
              <a:rPr lang="sv-FI" dirty="0" err="1"/>
              <a:t>Finnäs</a:t>
            </a:r>
            <a:r>
              <a:rPr lang="sv-FI" dirty="0"/>
              <a:t> förbindelseledning och tryckavlopp är ett av de viktigaste byggnadsprojekten i utvecklingsplanen för vattentjänsterna i Raseborg (daterad 26.09.2008).</a:t>
            </a:r>
          </a:p>
          <a:p>
            <a:r>
              <a:rPr lang="sv-FI" dirty="0"/>
              <a:t>En generalplan för tryckavloppet och förbindelsevattenledningen har utarbetats och i den har man undersökt olika alternativ för dragningen av vattenförsörjningslinjen samt valt det lämpligaste av dessa alternativ.</a:t>
            </a:r>
          </a:p>
          <a:p>
            <a:r>
              <a:rPr lang="sv-FI" dirty="0"/>
              <a:t>Situationsplaner på generalplansnivå har gjorts upp för linjen.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15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Bakgrund till projektet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FI" b="1"/>
              <a:t>Byggherre för projektet:</a:t>
            </a:r>
          </a:p>
          <a:p>
            <a:pPr marL="0" indent="0">
              <a:buNone/>
            </a:pPr>
            <a:r>
              <a:rPr lang="sv-FI"/>
              <a:t>Raseborgs Vatten</a:t>
            </a:r>
          </a:p>
          <a:p>
            <a:r>
              <a:rPr lang="sv-FI"/>
              <a:t>Direktör Klara Eklund tfn 019-289 2303</a:t>
            </a:r>
          </a:p>
          <a:p>
            <a:r>
              <a:rPr lang="sv-FI"/>
              <a:t>Driftchef Guy Westerholm tfn 019-289 2340</a:t>
            </a:r>
          </a:p>
          <a:p>
            <a:r>
              <a:rPr lang="sv-FI"/>
              <a:t>E-post: fornamn.efternamn@raseborg.fi</a:t>
            </a:r>
          </a:p>
          <a:p>
            <a:pPr marL="0" indent="0">
              <a:buNone/>
            </a:pPr>
            <a:endParaRPr lang="fi-FI" altLang="fi-FI" b="1" dirty="0"/>
          </a:p>
          <a:p>
            <a:pPr marL="0" indent="0">
              <a:buNone/>
            </a:pPr>
            <a:r>
              <a:rPr lang="sv-FI" b="1"/>
              <a:t>Generalplanen för projektet har uppgjorts av:</a:t>
            </a:r>
          </a:p>
          <a:p>
            <a:pPr marL="0" indent="0">
              <a:buNone/>
            </a:pPr>
            <a:r>
              <a:rPr lang="sv-FI"/>
              <a:t>Sweco Infra &amp; Rail Oy, kontoret i Åbo, Vattenförsörjning (Vesihuolto)</a:t>
            </a:r>
          </a:p>
          <a:p>
            <a:r>
              <a:rPr lang="sv-FI"/>
              <a:t>Projektchef Heikki Pärnä tfn 050-316 0156</a:t>
            </a:r>
          </a:p>
          <a:p>
            <a:r>
              <a:rPr lang="sv-FI"/>
              <a:t>Planerare Antti Lehtimäki tfn 040-673 5850</a:t>
            </a:r>
          </a:p>
          <a:p>
            <a:r>
              <a:rPr lang="sv-FI"/>
              <a:t>E-post: fornamn.efternamn@sweco.fi</a:t>
            </a:r>
          </a:p>
          <a:p>
            <a:pPr marL="0" indent="0">
              <a:buNone/>
            </a:pPr>
            <a:endParaRPr lang="fi-FI" altLang="fi-FI" dirty="0"/>
          </a:p>
          <a:p>
            <a:endParaRPr lang="fi-FI" altLang="fi-FI" dirty="0">
              <a:highlight>
                <a:srgbClr val="FFFF00"/>
              </a:highlight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2020-10-28</a:t>
            </a:fld>
            <a:endParaRPr lang="sv-SE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3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Generalplaneringsskedet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/>
              <a:t>En generalplan för tryckavlopp och vattenledning utarbetades i slutet av sommaren 2020.</a:t>
            </a:r>
          </a:p>
          <a:p>
            <a:r>
              <a:rPr lang="sv-FI" dirty="0"/>
              <a:t>I generalplaneringsskedet undersöktes olika dragningsalternativ för tryckavloppet och vattenledningen.</a:t>
            </a:r>
          </a:p>
          <a:p>
            <a:r>
              <a:rPr lang="sv-FI" dirty="0"/>
              <a:t>Olika alternativ jämfördes med tanke på byggande, kostnader och funktionalitet.</a:t>
            </a:r>
          </a:p>
          <a:p>
            <a:r>
              <a:rPr lang="sv-FI" dirty="0"/>
              <a:t>Efter en jämförelse av alternativen utarbetades situationsplaner och längdprofiler för det valda alternativet.</a:t>
            </a:r>
          </a:p>
          <a:p>
            <a:r>
              <a:rPr lang="sv-FI" dirty="0"/>
              <a:t>I den fortsatta planeringen beaktas dock ännu t.ex. markägarnas förslag och små linjeändringar är möjliga.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2020-10-28</a:t>
            </a:fld>
            <a:endParaRPr lang="sv-SE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7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Generalplaneringsskedet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v-FI"/>
              <a:t>För projeketets influensområde har man utrett:</a:t>
            </a:r>
          </a:p>
          <a:p>
            <a:pPr lvl="1">
              <a:spcAft>
                <a:spcPts val="600"/>
              </a:spcAft>
            </a:pPr>
            <a:r>
              <a:rPr lang="sv-FI"/>
              <a:t>Planläggningsuppgifter</a:t>
            </a:r>
          </a:p>
          <a:p>
            <a:pPr lvl="1">
              <a:spcAft>
                <a:spcPts val="600"/>
              </a:spcAft>
            </a:pPr>
            <a:r>
              <a:rPr lang="sv-FI"/>
              <a:t>Vägnätsuppgifter</a:t>
            </a:r>
          </a:p>
          <a:p>
            <a:pPr lvl="1">
              <a:spcAft>
                <a:spcPts val="600"/>
              </a:spcAft>
            </a:pPr>
            <a:r>
              <a:rPr lang="sv-FI"/>
              <a:t>Det befintliga vattenförsörjnings-, el- och fjärrvärmenätet</a:t>
            </a:r>
          </a:p>
          <a:p>
            <a:pPr lvl="1">
              <a:spcAft>
                <a:spcPts val="600"/>
              </a:spcAft>
            </a:pPr>
            <a:r>
              <a:rPr lang="sv-FI"/>
              <a:t>Uppgifter om jordmån och vattendrag samt grundvattnets höjd på grundvattenområdena</a:t>
            </a:r>
          </a:p>
          <a:p>
            <a:pPr lvl="1">
              <a:spcAft>
                <a:spcPts val="600"/>
              </a:spcAft>
            </a:pPr>
            <a:r>
              <a:rPr lang="sv-FI"/>
              <a:t>Skyddade områden, såsom Natura 2000-områden, andra naturskyddsområden samt kulturarvsobjekt och fornlämningar som skyddas av museiverket.</a:t>
            </a:r>
          </a:p>
          <a:p>
            <a:r>
              <a:rPr lang="sv-FI"/>
              <a:t>Vattenförsörjningslinjen har planerats med beaktande av dessa omständigheter.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2020-10-28</a:t>
            </a:fld>
            <a:endParaRPr lang="sv-SE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9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2457" y="1873188"/>
            <a:ext cx="8343526" cy="449404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sv-FI" sz="2000" u="sng" dirty="0" err="1"/>
              <a:t>Planeringsprinciper</a:t>
            </a:r>
            <a:endParaRPr lang="sv-FI" sz="2000" u="sng" dirty="0"/>
          </a:p>
          <a:p>
            <a:r>
              <a:rPr lang="sv-FI" dirty="0"/>
              <a:t>Rören har en storlek på 110 mm i diameter, vilket gäller såväl tryckavloppet som vattenledningen.</a:t>
            </a:r>
          </a:p>
          <a:p>
            <a:r>
              <a:rPr lang="sv-FI" dirty="0"/>
              <a:t>Som rörmaterial används PEH-10-plaströr.</a:t>
            </a:r>
          </a:p>
          <a:p>
            <a:r>
              <a:rPr lang="sv-FI" dirty="0"/>
              <a:t>Med tanke på vattenförsörjningens funktionalitet har man strävat efter att minimera antalet snäva vinklar.</a:t>
            </a:r>
          </a:p>
          <a:p>
            <a:r>
              <a:rPr lang="sv-FI" dirty="0"/>
              <a:t>Schakten kan i regel göras genom </a:t>
            </a:r>
            <a:r>
              <a:rPr lang="sv-FI" dirty="0" err="1"/>
              <a:t>släntning</a:t>
            </a:r>
            <a:r>
              <a:rPr lang="sv-FI" dirty="0"/>
              <a:t>, men det är befogat att stödja schakten åtminstone på trånga ställen, såsom nära bebyggelse. På bergiga områden genomförs </a:t>
            </a:r>
            <a:r>
              <a:rPr lang="sv-FI" dirty="0" err="1"/>
              <a:t>rörkanalen</a:t>
            </a:r>
            <a:r>
              <a:rPr lang="sv-FI" dirty="0"/>
              <a:t> genom brytning.</a:t>
            </a:r>
          </a:p>
          <a:p>
            <a:r>
              <a:rPr lang="sv-FI" dirty="0"/>
              <a:t>Vattenförsörjningslinjen går under flera vägar och på sådana ställen utförs horisontell borrning.</a:t>
            </a:r>
          </a:p>
          <a:p>
            <a:r>
              <a:rPr lang="sv-FI" dirty="0"/>
              <a:t>Exempelvis vid Raseborgs å och större diken kan rören installeras i marken genom riktad borrning. På dessa avsnitt behövs nödvändigtvis ingen uppgrävning.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2020-10-28</a:t>
            </a:fld>
            <a:endParaRPr lang="sv-SE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2B088B25-2505-460F-8C16-E273841D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861134"/>
            <a:ext cx="8342313" cy="783516"/>
          </a:xfrm>
        </p:spPr>
        <p:txBody>
          <a:bodyPr/>
          <a:lstStyle/>
          <a:p>
            <a:r>
              <a:rPr lang="sv-FI" dirty="0"/>
              <a:t>Generalplaneringsskedet</a:t>
            </a:r>
          </a:p>
        </p:txBody>
      </p:sp>
    </p:spTree>
    <p:extLst>
      <p:ext uri="{BB962C8B-B14F-4D97-AF65-F5344CB8AC3E}">
        <p14:creationId xmlns:p14="http://schemas.microsoft.com/office/powerpoint/2010/main" val="268312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Byggnadsplaneringsskedet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2457" y="1944210"/>
            <a:ext cx="8343526" cy="4423026"/>
          </a:xfrm>
        </p:spPr>
        <p:txBody>
          <a:bodyPr>
            <a:normAutofit lnSpcReduction="10000"/>
          </a:bodyPr>
          <a:lstStyle/>
          <a:p>
            <a:r>
              <a:rPr lang="sv-FI" dirty="0"/>
              <a:t>Projektets byggnadsplanering har ännu inte inletts. Avsikten är att byggnadsplaneringen ska inledas i januari–februari år 2021 beroende på beslut av vattenverkets direktion.</a:t>
            </a:r>
          </a:p>
          <a:p>
            <a:r>
              <a:rPr lang="sv-FI" dirty="0"/>
              <a:t>Byggnadsplaneringens framskridande i huvuddrag</a:t>
            </a:r>
          </a:p>
          <a:p>
            <a:pPr lvl="1"/>
            <a:r>
              <a:rPr lang="sv-FI" dirty="0"/>
              <a:t>Planeraren planerar linjen i terrängen och märker ut linjen för mätningsmannen och grundundersökaren.</a:t>
            </a:r>
          </a:p>
          <a:p>
            <a:pPr lvl="1"/>
            <a:r>
              <a:rPr lang="sv-FI" dirty="0"/>
              <a:t>Mätningar: Kartläggaren mäter den angivna linjen och kartlägger de konstruktioner som inverkar på byggandet av linjen.</a:t>
            </a:r>
          </a:p>
          <a:p>
            <a:pPr lvl="1"/>
            <a:r>
              <a:rPr lang="sv-FI" dirty="0"/>
              <a:t>Grundundersökningar: På linjen görs grundundersökningar av kritiska punkter, såsom pumpstationer, vägundergångar, svag mark och trånga ställen i närheten av byggnader. På övriga ställen längs linjen görs grundundersökningar med ca 50–100 meters mellanrum.</a:t>
            </a:r>
          </a:p>
          <a:p>
            <a:pPr lvl="1"/>
            <a:r>
              <a:rPr lang="sv-FI" dirty="0"/>
              <a:t>Planering: utarbetande av ritningar och planeringsdokument som gör det möjligt att konkurrensutsätta och genomföra hela projektet.</a:t>
            </a:r>
          </a:p>
          <a:p>
            <a:pPr lvl="1"/>
            <a:r>
              <a:rPr lang="sv-FI" dirty="0"/>
              <a:t>I samband med byggnadsplaneringen ansöks om marktillstånd av markägarna.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2020-10-28</a:t>
            </a:fld>
            <a:endParaRPr lang="sv-SE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2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9DD14D-CB8B-403F-A08E-0043F65A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61" y="686027"/>
            <a:ext cx="242887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Byggnadsplaneringsskedet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2457" y="2059818"/>
            <a:ext cx="4290054" cy="4307418"/>
          </a:xfrm>
        </p:spPr>
        <p:txBody>
          <a:bodyPr/>
          <a:lstStyle/>
          <a:p>
            <a:r>
              <a:rPr lang="sv-FI"/>
              <a:t>Mätningar på markägarnas fastigheter</a:t>
            </a:r>
          </a:p>
          <a:p>
            <a:pPr lvl="1"/>
            <a:r>
              <a:rPr lang="sv-FI"/>
              <a:t>Grundundersökningarna utförs med en lätt bandborrvagn (band av gummi) som väger ca 2 ton.</a:t>
            </a:r>
          </a:p>
          <a:p>
            <a:pPr lvl="1"/>
            <a:r>
              <a:rPr lang="sv-FI"/>
              <a:t>Grundundersökningar på gårdsområden undviks.</a:t>
            </a:r>
          </a:p>
          <a:p>
            <a:pPr lvl="1"/>
            <a:r>
              <a:rPr lang="sv-FI"/>
              <a:t>På objektet kan eventuellt också lodning med markradar utnyttjas.</a:t>
            </a:r>
          </a:p>
          <a:p>
            <a:pPr lvl="1"/>
            <a:r>
              <a:rPr lang="sv-FI"/>
              <a:t>Terrängmätningarna utförs med en GPS-mätare.</a:t>
            </a:r>
          </a:p>
          <a:p>
            <a:pPr lvl="1"/>
            <a:r>
              <a:rPr lang="sv-FI"/>
              <a:t>Linjen märks ut i terrängen av planeraren.</a:t>
            </a:r>
          </a:p>
          <a:p>
            <a:pPr marL="215994" lvl="1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2020-10-28</a:t>
            </a:fld>
            <a:endParaRPr lang="sv-SE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BECA44F-0D1B-4396-B66D-A44C385B0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80" y="3544430"/>
            <a:ext cx="24288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55D8F-94F8-4133-91A1-7F402068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91" y="4752975"/>
            <a:ext cx="2276475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3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Byggnadsskedet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/>
              <a:t>Enligt den preliminära tidtabellen byggs tryckavloppet och vattenledningen mellan Hangövägen och Snappertuna under tiden hösten 2021 – sommaren 2022, om det beslutas att ledningen byggs.</a:t>
            </a:r>
          </a:p>
          <a:p>
            <a:r>
              <a:rPr lang="sv-FI" dirty="0"/>
              <a:t>Beslut om eventuellt byggande av avsnittet Snappertuna-Hagmanskullen fattas senare.</a:t>
            </a:r>
          </a:p>
          <a:p>
            <a:r>
              <a:rPr lang="sv-FI" dirty="0"/>
              <a:t>I planeringsdokumenten kommer det att förutsättas att byggplatsområdet efter byggandet återställs så att det motsvarar det tidigare, bl.a. att täckdiken repareras, att asfalt som brutits repareras osv.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2020-10-28</a:t>
            </a:fld>
            <a:endParaRPr lang="sv-SE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65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weco gmla">
      <a:dk1>
        <a:srgbClr val="3C4146"/>
      </a:dk1>
      <a:lt1>
        <a:sysClr val="window" lastClr="FFFFFF"/>
      </a:lt1>
      <a:dk2>
        <a:srgbClr val="000000"/>
      </a:dk2>
      <a:lt2>
        <a:srgbClr val="F8F8F8"/>
      </a:lt2>
      <a:accent1>
        <a:srgbClr val="AA8AA5"/>
      </a:accent1>
      <a:accent2>
        <a:srgbClr val="5B5D62"/>
      </a:accent2>
      <a:accent3>
        <a:srgbClr val="AD9844"/>
      </a:accent3>
      <a:accent4>
        <a:srgbClr val="91A9C4"/>
      </a:accent4>
      <a:accent5>
        <a:srgbClr val="EFC3DD"/>
      </a:accent5>
      <a:accent6>
        <a:srgbClr val="A4A6A8"/>
      </a:accent6>
      <a:hlink>
        <a:srgbClr val="A4A6A8"/>
      </a:hlink>
      <a:folHlink>
        <a:srgbClr val="DAD9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Muted1">
      <a:srgbClr val="A88B3F"/>
    </a:custClr>
    <a:custClr name="Muted2">
      <a:srgbClr val="909FB9"/>
    </a:custClr>
    <a:custClr name="Muted3">
      <a:srgbClr val="A87F97"/>
    </a:custClr>
    <a:custClr name="Bright1">
      <a:srgbClr val="DEC45B"/>
    </a:custClr>
    <a:custClr name="Bright2">
      <a:srgbClr val="B5CCEF"/>
    </a:custClr>
    <a:custClr name="Bright3">
      <a:srgbClr val="F9BDD2"/>
    </a:custClr>
    <a:custClr name="Grey1">
      <a:srgbClr val="E2E0DA"/>
    </a:custClr>
    <a:custClr name="Grey2">
      <a:srgbClr val="A4A4A6"/>
    </a:custClr>
    <a:custClr name="Grey3">
      <a:srgbClr val="3F3F41"/>
    </a:custClr>
  </a:custClrLst>
  <a:extLst>
    <a:ext uri="{05A4C25C-085E-4340-85A3-A5531E510DB2}">
      <thm15:themeFamily xmlns:thm15="http://schemas.microsoft.com/office/thememl/2012/main" name="Sweco template 4_3 Arial.potx [Read-Only]" id="{F66E3E27-110C-483E-AB6A-50A79CD92FDD}" vid="{81C62E3F-EDCB-400C-9D69-8065F62E9E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Sweco_Powerpoint_pohja</Template>
  <TotalTime>1799</TotalTime>
  <Words>684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Sweco Sans 12</vt:lpstr>
      <vt:lpstr>Office-tema</vt:lpstr>
      <vt:lpstr>Raseborgs Vatten Generalplan för Finnäs förbindelseledning  30.10.2020</vt:lpstr>
      <vt:lpstr>Bakgrund till projektet</vt:lpstr>
      <vt:lpstr>Bakgrund till projektet</vt:lpstr>
      <vt:lpstr>Generalplaneringsskedet</vt:lpstr>
      <vt:lpstr>Generalplaneringsskedet</vt:lpstr>
      <vt:lpstr>Generalplaneringsskedet</vt:lpstr>
      <vt:lpstr>Byggnadsplaneringsskedet</vt:lpstr>
      <vt:lpstr>Byggnadsplaneringsskedet</vt:lpstr>
      <vt:lpstr>Byggnadsskedet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Vehmaa, heikolan vesijohto rakentamisuunnitelma</dc:title>
  <dc:creator>Pärnä Heikki</dc:creator>
  <cp:lastModifiedBy>Sofia Flythström</cp:lastModifiedBy>
  <cp:revision>61</cp:revision>
  <dcterms:created xsi:type="dcterms:W3CDTF">2016-10-04T06:26:17Z</dcterms:created>
  <dcterms:modified xsi:type="dcterms:W3CDTF">2020-10-28T13:45:07Z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2020-10-14T10:11:50Z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cebf0203-5e7f-4c22-bd6b-000068abaa97</vt:lpwstr>
  </property>
  <property fmtid="{D5CDD505-2E9C-101B-9397-08002B2CF9AE}" pid="8" name="MSIP_Label_43f08ec5-d6d9-4227-8387-ccbfcb3632c4_ContentBits">
    <vt:lpwstr>0</vt:lpwstr>
  </property>
</Properties>
</file>